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7" r:id="rId2"/>
    <p:sldId id="289" r:id="rId3"/>
    <p:sldId id="290" r:id="rId4"/>
    <p:sldId id="291" r:id="rId5"/>
    <p:sldId id="258" r:id="rId6"/>
    <p:sldId id="256" r:id="rId7"/>
    <p:sldId id="292" r:id="rId8"/>
    <p:sldId id="293" r:id="rId9"/>
    <p:sldId id="259" r:id="rId10"/>
    <p:sldId id="260" r:id="rId11"/>
    <p:sldId id="294" r:id="rId12"/>
    <p:sldId id="261" r:id="rId13"/>
    <p:sldId id="262" r:id="rId14"/>
    <p:sldId id="263" r:id="rId15"/>
    <p:sldId id="264" r:id="rId16"/>
    <p:sldId id="297" r:id="rId17"/>
    <p:sldId id="298" r:id="rId18"/>
    <p:sldId id="265" r:id="rId19"/>
    <p:sldId id="285" r:id="rId20"/>
    <p:sldId id="266" r:id="rId21"/>
    <p:sldId id="267" r:id="rId22"/>
    <p:sldId id="269" r:id="rId23"/>
    <p:sldId id="268" r:id="rId24"/>
    <p:sldId id="270" r:id="rId25"/>
    <p:sldId id="286" r:id="rId26"/>
    <p:sldId id="271" r:id="rId27"/>
    <p:sldId id="272" r:id="rId28"/>
    <p:sldId id="299" r:id="rId29"/>
    <p:sldId id="300" r:id="rId30"/>
    <p:sldId id="273" r:id="rId31"/>
    <p:sldId id="275" r:id="rId32"/>
    <p:sldId id="287" r:id="rId33"/>
    <p:sldId id="276" r:id="rId34"/>
    <p:sldId id="277" r:id="rId35"/>
    <p:sldId id="281" r:id="rId36"/>
    <p:sldId id="302" r:id="rId37"/>
    <p:sldId id="301" r:id="rId38"/>
    <p:sldId id="280" r:id="rId39"/>
    <p:sldId id="303" r:id="rId40"/>
    <p:sldId id="295" r:id="rId41"/>
    <p:sldId id="304" r:id="rId42"/>
    <p:sldId id="278" r:id="rId43"/>
    <p:sldId id="296" r:id="rId44"/>
    <p:sldId id="279" r:id="rId45"/>
    <p:sldId id="282" r:id="rId46"/>
    <p:sldId id="284" r:id="rId47"/>
    <p:sldId id="283" r:id="rId48"/>
    <p:sldId id="288"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1" d="100"/>
          <a:sy n="81" d="100"/>
        </p:scale>
        <p:origin x="151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23E2A-D42C-4703-9408-54A0DB3AAF4F}" type="datetimeFigureOut">
              <a:rPr lang="zh-CN" altLang="en-US" smtClean="0"/>
              <a:t>2021/10/26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6F526-CE57-497B-9E14-5A2A076A9162}" type="slidenum">
              <a:rPr lang="zh-CN" altLang="en-US" smtClean="0"/>
              <a:t>‹#›</a:t>
            </a:fld>
            <a:endParaRPr lang="zh-CN" altLang="en-US"/>
          </a:p>
        </p:txBody>
      </p:sp>
    </p:spTree>
    <p:extLst>
      <p:ext uri="{BB962C8B-B14F-4D97-AF65-F5344CB8AC3E}">
        <p14:creationId xmlns:p14="http://schemas.microsoft.com/office/powerpoint/2010/main" val="1655470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33</a:t>
            </a:fld>
            <a:endParaRPr lang="zh-CN" altLang="en-US"/>
          </a:p>
        </p:txBody>
      </p:sp>
    </p:spTree>
    <p:extLst>
      <p:ext uri="{BB962C8B-B14F-4D97-AF65-F5344CB8AC3E}">
        <p14:creationId xmlns:p14="http://schemas.microsoft.com/office/powerpoint/2010/main" val="240662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45</a:t>
            </a:fld>
            <a:endParaRPr lang="zh-CN" altLang="en-US"/>
          </a:p>
        </p:txBody>
      </p:sp>
    </p:spTree>
    <p:extLst>
      <p:ext uri="{BB962C8B-B14F-4D97-AF65-F5344CB8AC3E}">
        <p14:creationId xmlns:p14="http://schemas.microsoft.com/office/powerpoint/2010/main" val="388629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46</a:t>
            </a:fld>
            <a:endParaRPr lang="zh-CN" altLang="en-US"/>
          </a:p>
        </p:txBody>
      </p:sp>
    </p:spTree>
    <p:extLst>
      <p:ext uri="{BB962C8B-B14F-4D97-AF65-F5344CB8AC3E}">
        <p14:creationId xmlns:p14="http://schemas.microsoft.com/office/powerpoint/2010/main" val="2500870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B6F526-CE57-497B-9E14-5A2A076A9162}" type="slidenum">
              <a:rPr lang="zh-CN" altLang="en-US" smtClean="0"/>
              <a:t>47</a:t>
            </a:fld>
            <a:endParaRPr lang="zh-CN" altLang="en-US"/>
          </a:p>
        </p:txBody>
      </p:sp>
    </p:spTree>
    <p:extLst>
      <p:ext uri="{BB962C8B-B14F-4D97-AF65-F5344CB8AC3E}">
        <p14:creationId xmlns:p14="http://schemas.microsoft.com/office/powerpoint/2010/main" val="2595649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20455" y="287306"/>
            <a:ext cx="7886700" cy="649110"/>
          </a:xfrm>
        </p:spPr>
        <p:txBody>
          <a:bodyPr>
            <a:normAutofit/>
          </a:bodyPr>
          <a:lstStyle>
            <a:lvl1pPr algn="ctr">
              <a:defRPr sz="2025" b="1">
                <a:solidFill>
                  <a:srgbClr val="6F0E6F"/>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420456" y="1188138"/>
            <a:ext cx="8301514" cy="5183188"/>
          </a:xfrm>
        </p:spPr>
        <p:txBody>
          <a:bodyPr/>
          <a:lstStyle>
            <a:lvl1pPr>
              <a:defRPr sz="1238" b="0">
                <a:solidFill>
                  <a:schemeClr val="tx1"/>
                </a:solidFill>
                <a:latin typeface="微软雅黑" panose="020B0503020204020204" pitchFamily="34" charset="-122"/>
                <a:ea typeface="微软雅黑" panose="020B0503020204020204" pitchFamily="34" charset="-122"/>
              </a:defRPr>
            </a:lvl1pPr>
            <a:lvl2pPr>
              <a:defRPr sz="1125" b="0">
                <a:solidFill>
                  <a:schemeClr val="tx1"/>
                </a:solidFill>
                <a:latin typeface="微软雅黑" panose="020B0503020204020204" pitchFamily="34" charset="-122"/>
                <a:ea typeface="微软雅黑" panose="020B0503020204020204" pitchFamily="34" charset="-122"/>
              </a:defRPr>
            </a:lvl2pPr>
            <a:lvl3pPr>
              <a:defRPr sz="1125" b="0">
                <a:solidFill>
                  <a:schemeClr val="tx1"/>
                </a:solidFill>
                <a:latin typeface="微软雅黑" panose="020B0503020204020204" pitchFamily="34" charset="-122"/>
                <a:ea typeface="微软雅黑" panose="020B0503020204020204" pitchFamily="34" charset="-122"/>
              </a:defRPr>
            </a:lvl3pPr>
            <a:lvl4pPr>
              <a:defRPr sz="1125" b="0">
                <a:solidFill>
                  <a:schemeClr val="tx1"/>
                </a:solidFill>
                <a:latin typeface="微软雅黑" panose="020B0503020204020204" pitchFamily="34" charset="-122"/>
                <a:ea typeface="微软雅黑" panose="020B0503020204020204" pitchFamily="34" charset="-122"/>
              </a:defRPr>
            </a:lvl4pPr>
            <a:lvl5pPr>
              <a:defRPr sz="1125" b="0">
                <a:solidFill>
                  <a:schemeClr val="tx1"/>
                </a:solidFill>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Slide Number Placeholder 5"/>
          <p:cNvSpPr>
            <a:spLocks noGrp="1"/>
          </p:cNvSpPr>
          <p:nvPr>
            <p:ph type="sldNum" sz="quarter" idx="12"/>
          </p:nvPr>
        </p:nvSpPr>
        <p:spPr>
          <a:xfrm>
            <a:off x="8353749" y="6384713"/>
            <a:ext cx="637186" cy="287222"/>
          </a:xfrm>
        </p:spPr>
        <p:txBody>
          <a:bodyPr/>
          <a:lstStyle>
            <a:lvl1pPr algn="r">
              <a:defRPr sz="1238" b="0">
                <a:solidFill>
                  <a:srgbClr val="6F0E6F"/>
                </a:solidFill>
                <a:latin typeface="Arial" panose="020B0604020202020204" pitchFamily="34" charset="0"/>
                <a:ea typeface="微软雅黑" panose="020B0503020204020204" pitchFamily="34" charset="-122"/>
                <a:cs typeface="Arial" panose="020B0604020202020204" pitchFamily="34" charset="0"/>
              </a:defRPr>
            </a:lvl1pPr>
          </a:lstStyle>
          <a:p>
            <a:fld id="{BABF2E31-B6D9-4E75-B361-BBD7240E05ED}" type="slidenum">
              <a:rPr lang="zh-CN" altLang="en-US" smtClean="0"/>
              <a:t>‹#›</a:t>
            </a:fld>
            <a:endParaRPr lang="zh-CN" altLang="en-US"/>
          </a:p>
        </p:txBody>
      </p:sp>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52" y="6195025"/>
            <a:ext cx="419282" cy="525780"/>
          </a:xfrm>
          <a:prstGeom prst="rect">
            <a:avLst/>
          </a:prstGeom>
        </p:spPr>
      </p:pic>
    </p:spTree>
    <p:extLst>
      <p:ext uri="{BB962C8B-B14F-4D97-AF65-F5344CB8AC3E}">
        <p14:creationId xmlns:p14="http://schemas.microsoft.com/office/powerpoint/2010/main" val="1916940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323879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9839"/>
            <a:ext cx="7772400" cy="2051824"/>
          </a:xfrm>
        </p:spPr>
        <p:txBody>
          <a:bodyPr anchor="ctr" anchorCtr="0">
            <a:normAutofit/>
          </a:bodyPr>
          <a:lstStyle>
            <a:lvl1pPr algn="ctr">
              <a:lnSpc>
                <a:spcPct val="150000"/>
              </a:lnSpc>
              <a:defRPr sz="2700" b="1">
                <a:solidFill>
                  <a:srgbClr val="6F0E6F"/>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316666" y="3883363"/>
            <a:ext cx="4510668" cy="2012795"/>
          </a:xfrm>
        </p:spPr>
        <p:txBody>
          <a:bodyPr anchor="ctr" anchorCtr="0">
            <a:normAutofit/>
          </a:bodyPr>
          <a:lstStyle>
            <a:lvl1pPr marL="0" indent="0" algn="ctr">
              <a:buNone/>
              <a:defRPr sz="1463">
                <a:latin typeface="微软雅黑" panose="020B0503020204020204" pitchFamily="34" charset="-122"/>
                <a:ea typeface="微软雅黑" panose="020B0503020204020204" pitchFamily="34" charset="-122"/>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a:t>单击以编辑母版副标题样式</a:t>
            </a:r>
            <a:endParaRPr lang="en-US" dirty="0"/>
          </a:p>
        </p:txBody>
      </p:sp>
      <p:grpSp>
        <p:nvGrpSpPr>
          <p:cNvPr id="5" name="组合 4"/>
          <p:cNvGrpSpPr>
            <a:grpSpLocks noChangeAspect="1"/>
          </p:cNvGrpSpPr>
          <p:nvPr/>
        </p:nvGrpSpPr>
        <p:grpSpPr>
          <a:xfrm>
            <a:off x="3672000" y="6119718"/>
            <a:ext cx="1800000" cy="566345"/>
            <a:chOff x="2046962" y="6014881"/>
            <a:chExt cx="2288359" cy="7200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Tree>
    <p:extLst>
      <p:ext uri="{BB962C8B-B14F-4D97-AF65-F5344CB8AC3E}">
        <p14:creationId xmlns:p14="http://schemas.microsoft.com/office/powerpoint/2010/main" val="372505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3375"/>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1350">
                <a:solidFill>
                  <a:schemeClr val="tx1"/>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311083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457028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a:t>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29216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26790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175794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30"/>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a:t>编辑母版文本样式</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874480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zh-CN" altLang="en-US"/>
              <a:t>编辑母版文本样式</a:t>
            </a:r>
          </a:p>
        </p:txBody>
      </p:sp>
      <p:sp>
        <p:nvSpPr>
          <p:cNvPr id="5" name="Date Placeholder 4"/>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1681276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5"/>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5"/>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3965686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6931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402081"/>
            <a:ext cx="7886700" cy="460248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a:xfrm>
            <a:off x="8040030" y="6434254"/>
            <a:ext cx="475321" cy="287222"/>
          </a:xfrm>
          <a:prstGeom prst="rect">
            <a:avLst/>
          </a:prstGeom>
        </p:spPr>
        <p:txBody>
          <a:bodyPr vert="horz" lIns="91440" tIns="45720" rIns="91440" bIns="45720" rtlCol="0" anchor="ctr"/>
          <a:lstStyle>
            <a:lvl1pPr algn="ctr">
              <a:defRPr sz="900" b="1">
                <a:solidFill>
                  <a:schemeClr val="bg1"/>
                </a:solidFill>
              </a:defRPr>
            </a:lvl1pPr>
          </a:lstStyle>
          <a:p>
            <a:fld id="{BABF2E31-B6D9-4E75-B361-BBD7240E05ED}" type="slidenum">
              <a:rPr lang="zh-CN" altLang="en-US" smtClean="0"/>
              <a:t>‹#›</a:t>
            </a:fld>
            <a:endParaRPr lang="zh-CN" altLang="en-US"/>
          </a:p>
        </p:txBody>
      </p:sp>
    </p:spTree>
    <p:extLst>
      <p:ext uri="{BB962C8B-B14F-4D97-AF65-F5344CB8AC3E}">
        <p14:creationId xmlns:p14="http://schemas.microsoft.com/office/powerpoint/2010/main" val="2382892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514350" rtl="0" eaLnBrk="1" latinLnBrk="0" hangingPunct="1">
        <a:lnSpc>
          <a:spcPct val="90000"/>
        </a:lnSpc>
        <a:spcBef>
          <a:spcPct val="0"/>
        </a:spcBef>
        <a:buNone/>
        <a:defRPr sz="2025" kern="1200">
          <a:solidFill>
            <a:srgbClr val="6A005F"/>
          </a:solidFill>
          <a:latin typeface="黑体" panose="02010609060101010101" pitchFamily="49" charset="-122"/>
          <a:ea typeface="黑体" panose="02010609060101010101" pitchFamily="49" charset="-122"/>
          <a:cs typeface="+mj-cs"/>
        </a:defRPr>
      </a:lvl1pPr>
    </p:titleStyle>
    <p:bodyStyle>
      <a:lvl1pPr marL="128588" indent="-128588" algn="l" defTabSz="514350" rtl="0" eaLnBrk="1" latinLnBrk="0" hangingPunct="1">
        <a:lnSpc>
          <a:spcPts val="1620"/>
        </a:lnSpc>
        <a:spcBef>
          <a:spcPts val="563"/>
        </a:spcBef>
        <a:buFont typeface="Arial" panose="020B0604020202020204" pitchFamily="34" charset="0"/>
        <a:buChar char="•"/>
        <a:defRPr sz="1350" kern="1200">
          <a:solidFill>
            <a:schemeClr val="tx1"/>
          </a:solidFill>
          <a:latin typeface="+mn-lt"/>
          <a:ea typeface="+mn-ea"/>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238" kern="1200">
          <a:solidFill>
            <a:schemeClr val="tx1"/>
          </a:solidFill>
          <a:latin typeface="+mn-lt"/>
          <a:ea typeface="+mn-ea"/>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kern="1200">
          <a:solidFill>
            <a:schemeClr val="tx1"/>
          </a:solidFill>
          <a:latin typeface="+mn-lt"/>
          <a:ea typeface="+mn-ea"/>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200" dirty="0"/>
              <a:t>OpenStack</a:t>
            </a:r>
            <a:r>
              <a:rPr lang="zh-CN" altLang="en-US" sz="3200" dirty="0"/>
              <a:t>开源虚拟化平台</a:t>
            </a:r>
          </a:p>
        </p:txBody>
      </p:sp>
      <p:sp>
        <p:nvSpPr>
          <p:cNvPr id="3" name="副标题 2"/>
          <p:cNvSpPr>
            <a:spLocks noGrp="1"/>
          </p:cNvSpPr>
          <p:nvPr>
            <p:ph type="subTitle" idx="1"/>
          </p:nvPr>
        </p:nvSpPr>
        <p:spPr/>
        <p:txBody>
          <a:bodyPr>
            <a:normAutofit/>
          </a:bodyPr>
          <a:lstStyle/>
          <a:p>
            <a:r>
              <a:rPr lang="zh-CN" altLang="en-US" sz="2000" dirty="0"/>
              <a:t>李传艺</a:t>
            </a:r>
            <a:endParaRPr lang="en-US" altLang="zh-CN" sz="2000" dirty="0"/>
          </a:p>
          <a:p>
            <a:r>
              <a:rPr lang="en-US" altLang="zh-CN" sz="1800"/>
              <a:t>2021</a:t>
            </a:r>
            <a:endParaRPr lang="zh-CN" altLang="en-US" sz="1800"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1526" b="26168"/>
          <a:stretch/>
        </p:blipFill>
        <p:spPr>
          <a:xfrm>
            <a:off x="3663942" y="3171387"/>
            <a:ext cx="1816116" cy="711976"/>
          </a:xfrm>
          <a:prstGeom prst="rect">
            <a:avLst/>
          </a:prstGeom>
        </p:spPr>
      </p:pic>
      <p:sp>
        <p:nvSpPr>
          <p:cNvPr id="5" name="文本框 4"/>
          <p:cNvSpPr txBox="1"/>
          <p:nvPr/>
        </p:nvSpPr>
        <p:spPr>
          <a:xfrm>
            <a:off x="3455788" y="1038174"/>
            <a:ext cx="2339102" cy="461665"/>
          </a:xfrm>
          <a:prstGeom prst="rect">
            <a:avLst/>
          </a:prstGeom>
          <a:noFill/>
        </p:spPr>
        <p:txBody>
          <a:bodyPr wrap="none" rtlCol="0">
            <a:spAutoFit/>
          </a:bodyPr>
          <a:lstStyle/>
          <a:p>
            <a:pPr algn="ctr"/>
            <a:r>
              <a:rPr lang="zh-CN" altLang="en-US" sz="2400" dirty="0"/>
              <a:t>本三</a:t>
            </a:r>
            <a:r>
              <a:rPr lang="en-US" altLang="zh-CN" sz="2400" dirty="0"/>
              <a:t>《</a:t>
            </a:r>
            <a:r>
              <a:rPr lang="zh-CN" altLang="en-US" sz="2400" dirty="0"/>
              <a:t>云计算</a:t>
            </a:r>
            <a:r>
              <a:rPr lang="en-US" altLang="zh-CN" sz="2400" dirty="0"/>
              <a:t>》</a:t>
            </a:r>
            <a:endParaRPr lang="zh-CN" altLang="en-US" sz="2400" dirty="0"/>
          </a:p>
        </p:txBody>
      </p:sp>
    </p:spTree>
    <p:extLst>
      <p:ext uri="{BB962C8B-B14F-4D97-AF65-F5344CB8AC3E}">
        <p14:creationId xmlns:p14="http://schemas.microsoft.com/office/powerpoint/2010/main" val="3441235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虚拟机创建过程</a:t>
            </a:r>
          </a:p>
        </p:txBody>
      </p:sp>
      <p:sp>
        <p:nvSpPr>
          <p:cNvPr id="3" name="内容占位符 2"/>
          <p:cNvSpPr>
            <a:spLocks noGrp="1"/>
          </p:cNvSpPr>
          <p:nvPr>
            <p:ph idx="1"/>
          </p:nvPr>
        </p:nvSpPr>
        <p:spPr/>
        <p:txBody>
          <a:bodyPr>
            <a:normAutofit/>
          </a:bodyPr>
          <a:lstStyle/>
          <a:p>
            <a:pPr>
              <a:lnSpc>
                <a:spcPts val="2160"/>
              </a:lnSpc>
            </a:pPr>
            <a:r>
              <a:rPr lang="zh-CN" altLang="en-US" sz="1400" dirty="0"/>
              <a:t>资源准备</a:t>
            </a:r>
            <a:endParaRPr lang="en-US" altLang="zh-CN" sz="1400" dirty="0"/>
          </a:p>
          <a:p>
            <a:pPr lvl="1">
              <a:lnSpc>
                <a:spcPts val="2160"/>
              </a:lnSpc>
            </a:pPr>
            <a:r>
              <a:rPr lang="zh-CN" altLang="en-US" sz="1287" dirty="0"/>
              <a:t>通过</a:t>
            </a:r>
            <a:r>
              <a:rPr lang="en-US" altLang="zh-CN" sz="1287" dirty="0"/>
              <a:t>Keystone</a:t>
            </a:r>
            <a:r>
              <a:rPr lang="zh-CN" altLang="en-US" sz="1287" dirty="0"/>
              <a:t>进行用户身份认证，通过认证后，用户即可与</a:t>
            </a:r>
            <a:r>
              <a:rPr lang="en-US" altLang="zh-CN" sz="1287" dirty="0" err="1"/>
              <a:t>Openstack</a:t>
            </a:r>
            <a:r>
              <a:rPr lang="en-US" altLang="zh-CN" sz="1287" dirty="0"/>
              <a:t> API</a:t>
            </a:r>
            <a:r>
              <a:rPr lang="zh-CN" altLang="en-US" sz="1287" dirty="0"/>
              <a:t>节点通信，触发创建请求</a:t>
            </a:r>
            <a:endParaRPr lang="en-US" altLang="zh-CN" sz="1287" dirty="0"/>
          </a:p>
          <a:p>
            <a:pPr lvl="1">
              <a:lnSpc>
                <a:spcPts val="2160"/>
              </a:lnSpc>
            </a:pPr>
            <a:r>
              <a:rPr lang="zh-CN" altLang="en-US" sz="1287" dirty="0"/>
              <a:t>通过调度器获得启动虚拟机的最佳位置：通过工作守护进程获得物理节点上的资源状态；</a:t>
            </a:r>
            <a:r>
              <a:rPr lang="en-US" altLang="zh-CN" sz="1287" dirty="0"/>
              <a:t>Nova-scheduler</a:t>
            </a:r>
          </a:p>
          <a:p>
            <a:pPr>
              <a:lnSpc>
                <a:spcPts val="2160"/>
              </a:lnSpc>
            </a:pPr>
            <a:endParaRPr lang="en-US" altLang="zh-CN" sz="1400" dirty="0"/>
          </a:p>
          <a:p>
            <a:pPr>
              <a:lnSpc>
                <a:spcPts val="2160"/>
              </a:lnSpc>
            </a:pPr>
            <a:r>
              <a:rPr lang="zh-CN" altLang="en-US" sz="1400" dirty="0"/>
              <a:t>创建流程</a:t>
            </a:r>
            <a:endParaRPr lang="en-US" altLang="zh-CN" sz="1400" dirty="0"/>
          </a:p>
          <a:p>
            <a:pPr lvl="1">
              <a:lnSpc>
                <a:spcPts val="2160"/>
              </a:lnSpc>
            </a:pPr>
            <a:r>
              <a:rPr lang="zh-CN" altLang="en-US" sz="1287" dirty="0"/>
              <a:t>调用身份认证进行身份验证</a:t>
            </a:r>
            <a:endParaRPr lang="en-US" altLang="zh-CN" sz="1287" dirty="0"/>
          </a:p>
          <a:p>
            <a:pPr lvl="1">
              <a:lnSpc>
                <a:spcPts val="2160"/>
              </a:lnSpc>
            </a:pPr>
            <a:r>
              <a:rPr lang="zh-CN" altLang="en-US" sz="1287" dirty="0"/>
              <a:t>生成用于后续调用的令牌</a:t>
            </a:r>
            <a:endParaRPr lang="en-US" altLang="zh-CN" sz="1287" dirty="0"/>
          </a:p>
          <a:p>
            <a:pPr lvl="1">
              <a:lnSpc>
                <a:spcPts val="2160"/>
              </a:lnSpc>
            </a:pPr>
            <a:r>
              <a:rPr lang="zh-CN" altLang="en-US" sz="1287" dirty="0"/>
              <a:t>访问镜像服务以获取镜像列表，并获取目标基础镜像</a:t>
            </a:r>
            <a:endParaRPr lang="en-US" altLang="zh-CN" sz="1287" dirty="0"/>
          </a:p>
          <a:p>
            <a:pPr lvl="1">
              <a:lnSpc>
                <a:spcPts val="2160"/>
              </a:lnSpc>
            </a:pPr>
            <a:r>
              <a:rPr lang="zh-CN" altLang="en-US" sz="1287" dirty="0"/>
              <a:t>处理计算服务</a:t>
            </a:r>
            <a:r>
              <a:rPr lang="en-US" altLang="zh-CN" sz="1287" dirty="0"/>
              <a:t>API</a:t>
            </a:r>
            <a:r>
              <a:rPr lang="zh-CN" altLang="en-US" sz="1287" dirty="0"/>
              <a:t>请求</a:t>
            </a:r>
            <a:endParaRPr lang="en-US" altLang="zh-CN" sz="1287" dirty="0"/>
          </a:p>
          <a:p>
            <a:pPr lvl="1">
              <a:lnSpc>
                <a:spcPts val="2160"/>
              </a:lnSpc>
            </a:pPr>
            <a:r>
              <a:rPr lang="zh-CN" altLang="en-US" sz="1287" dirty="0"/>
              <a:t>处理计算服务对安全组和密钥调用的请求</a:t>
            </a:r>
            <a:endParaRPr lang="en-US" altLang="zh-CN" sz="1287" dirty="0"/>
          </a:p>
          <a:p>
            <a:pPr lvl="1">
              <a:lnSpc>
                <a:spcPts val="2160"/>
              </a:lnSpc>
            </a:pPr>
            <a:r>
              <a:rPr lang="zh-CN" altLang="en-US" sz="1287" dirty="0"/>
              <a:t>调用网络服务</a:t>
            </a:r>
            <a:r>
              <a:rPr lang="en-US" altLang="zh-CN" sz="1287" dirty="0"/>
              <a:t>API</a:t>
            </a:r>
            <a:r>
              <a:rPr lang="zh-CN" altLang="en-US" sz="1287" dirty="0"/>
              <a:t>确定可用网络</a:t>
            </a:r>
            <a:endParaRPr lang="en-US" altLang="zh-CN" sz="1287" dirty="0"/>
          </a:p>
          <a:p>
            <a:pPr lvl="1">
              <a:lnSpc>
                <a:spcPts val="2160"/>
              </a:lnSpc>
            </a:pPr>
            <a:r>
              <a:rPr lang="zh-CN" altLang="en-US" sz="1287" dirty="0"/>
              <a:t>通过计算节点调度程序选择</a:t>
            </a:r>
            <a:r>
              <a:rPr lang="en-US" altLang="zh-CN" sz="1287" dirty="0"/>
              <a:t>Hypervisor</a:t>
            </a:r>
            <a:r>
              <a:rPr lang="zh-CN" altLang="en-US" sz="1287" dirty="0"/>
              <a:t>节点</a:t>
            </a:r>
            <a:endParaRPr lang="en-US" altLang="zh-CN" sz="1287" dirty="0"/>
          </a:p>
          <a:p>
            <a:pPr lvl="1">
              <a:lnSpc>
                <a:spcPts val="2160"/>
              </a:lnSpc>
            </a:pPr>
            <a:r>
              <a:rPr lang="zh-CN" altLang="en-US" sz="1287" dirty="0"/>
              <a:t>调用块存储服务</a:t>
            </a:r>
            <a:r>
              <a:rPr lang="en-US" altLang="zh-CN" sz="1287" dirty="0"/>
              <a:t>API</a:t>
            </a:r>
            <a:r>
              <a:rPr lang="zh-CN" altLang="en-US" sz="1287" dirty="0"/>
              <a:t>为实例分配卷</a:t>
            </a:r>
            <a:endParaRPr lang="en-US" altLang="zh-CN" sz="1287" dirty="0"/>
          </a:p>
          <a:p>
            <a:pPr lvl="1">
              <a:lnSpc>
                <a:spcPts val="2160"/>
              </a:lnSpc>
            </a:pPr>
            <a:r>
              <a:rPr lang="zh-CN" altLang="en-US" sz="1287" dirty="0"/>
              <a:t>通过计算服务</a:t>
            </a:r>
            <a:r>
              <a:rPr lang="en-US" altLang="zh-CN" sz="1287" dirty="0"/>
              <a:t>API</a:t>
            </a:r>
            <a:r>
              <a:rPr lang="zh-CN" altLang="en-US" sz="1287" dirty="0"/>
              <a:t>调用再</a:t>
            </a:r>
            <a:r>
              <a:rPr lang="en-US" altLang="zh-CN" sz="1287" dirty="0"/>
              <a:t>Hypervisor</a:t>
            </a:r>
            <a:r>
              <a:rPr lang="zh-CN" altLang="en-US" sz="1287" dirty="0"/>
              <a:t>节点启动实例</a:t>
            </a:r>
            <a:endParaRPr lang="en-US" altLang="zh-CN" sz="1287" dirty="0"/>
          </a:p>
          <a:p>
            <a:pPr lvl="1">
              <a:lnSpc>
                <a:spcPts val="2160"/>
              </a:lnSpc>
            </a:pPr>
            <a:r>
              <a:rPr lang="zh-CN" altLang="en-US" sz="1287" dirty="0"/>
              <a:t>调用网络服务</a:t>
            </a:r>
            <a:r>
              <a:rPr lang="en-US" altLang="zh-CN" sz="1287" dirty="0"/>
              <a:t>API</a:t>
            </a:r>
            <a:r>
              <a:rPr lang="zh-CN" altLang="en-US" sz="1287" dirty="0"/>
              <a:t>为实例分配网络资源</a:t>
            </a:r>
            <a:endParaRPr lang="en-US" altLang="zh-CN" sz="1287" dirty="0"/>
          </a:p>
          <a:p>
            <a:pPr>
              <a:lnSpc>
                <a:spcPts val="2160"/>
              </a:lnSpc>
            </a:pPr>
            <a:endParaRPr lang="zh-CN" altLang="en-US" sz="1400" dirty="0"/>
          </a:p>
        </p:txBody>
      </p:sp>
      <p:pic>
        <p:nvPicPr>
          <p:cNvPr id="4" name="图片 3"/>
          <p:cNvPicPr>
            <a:picLocks noChangeAspect="1"/>
          </p:cNvPicPr>
          <p:nvPr/>
        </p:nvPicPr>
        <p:blipFill>
          <a:blip r:embed="rId2"/>
          <a:stretch>
            <a:fillRect/>
          </a:stretch>
        </p:blipFill>
        <p:spPr>
          <a:xfrm>
            <a:off x="4791982" y="2799255"/>
            <a:ext cx="4253837" cy="3197421"/>
          </a:xfrm>
          <a:prstGeom prst="rect">
            <a:avLst/>
          </a:prstGeom>
        </p:spPr>
      </p:pic>
      <p:sp>
        <p:nvSpPr>
          <p:cNvPr id="5" name="灯片编号占位符 4"/>
          <p:cNvSpPr>
            <a:spLocks noGrp="1"/>
          </p:cNvSpPr>
          <p:nvPr>
            <p:ph type="sldNum" sz="quarter" idx="12"/>
          </p:nvPr>
        </p:nvSpPr>
        <p:spPr/>
        <p:txBody>
          <a:bodyPr/>
          <a:lstStyle/>
          <a:p>
            <a:fld id="{BABF2E31-B6D9-4E75-B361-BBD7240E05ED}" type="slidenum">
              <a:rPr lang="zh-CN" altLang="en-US" smtClean="0"/>
              <a:t>10</a:t>
            </a:fld>
            <a:endParaRPr lang="zh-CN" altLang="en-US"/>
          </a:p>
        </p:txBody>
      </p:sp>
    </p:spTree>
    <p:extLst>
      <p:ext uri="{BB962C8B-B14F-4D97-AF65-F5344CB8AC3E}">
        <p14:creationId xmlns:p14="http://schemas.microsoft.com/office/powerpoint/2010/main" val="2472047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计算和存储、网络、镜像服务交互</a:t>
            </a:r>
          </a:p>
        </p:txBody>
      </p:sp>
      <p:sp>
        <p:nvSpPr>
          <p:cNvPr id="6" name="灯片编号占位符 5"/>
          <p:cNvSpPr>
            <a:spLocks noGrp="1"/>
          </p:cNvSpPr>
          <p:nvPr>
            <p:ph type="sldNum" sz="quarter" idx="12"/>
          </p:nvPr>
        </p:nvSpPr>
        <p:spPr/>
        <p:txBody>
          <a:bodyPr/>
          <a:lstStyle/>
          <a:p>
            <a:fld id="{BABF2E31-B6D9-4E75-B361-BBD7240E05ED}" type="slidenum">
              <a:rPr lang="zh-CN" altLang="en-US" smtClean="0"/>
              <a:t>11</a:t>
            </a:fld>
            <a:endParaRPr lang="zh-CN" altLang="en-US"/>
          </a:p>
        </p:txBody>
      </p:sp>
      <p:sp>
        <p:nvSpPr>
          <p:cNvPr id="7" name="内容占位符 6">
            <a:extLst>
              <a:ext uri="{FF2B5EF4-FFF2-40B4-BE49-F238E27FC236}">
                <a16:creationId xmlns:a16="http://schemas.microsoft.com/office/drawing/2014/main" id="{F6A469B7-F549-48F3-8BCE-272616D8414D}"/>
              </a:ext>
            </a:extLst>
          </p:cNvPr>
          <p:cNvSpPr>
            <a:spLocks noGrp="1"/>
          </p:cNvSpPr>
          <p:nvPr>
            <p:ph idx="1"/>
          </p:nvPr>
        </p:nvSpPr>
        <p:spPr/>
        <p:txBody>
          <a:bodyPr/>
          <a:lstStyle/>
          <a:p>
            <a:endParaRPr lang="zh-CN" altLang="en-US"/>
          </a:p>
        </p:txBody>
      </p:sp>
      <p:pic>
        <p:nvPicPr>
          <p:cNvPr id="8" name="图片 7">
            <a:extLst>
              <a:ext uri="{FF2B5EF4-FFF2-40B4-BE49-F238E27FC236}">
                <a16:creationId xmlns:a16="http://schemas.microsoft.com/office/drawing/2014/main" id="{565E4799-701A-4842-9F5A-370E9BD49095}"/>
              </a:ext>
            </a:extLst>
          </p:cNvPr>
          <p:cNvPicPr>
            <a:picLocks noChangeAspect="1"/>
          </p:cNvPicPr>
          <p:nvPr/>
        </p:nvPicPr>
        <p:blipFill>
          <a:blip r:embed="rId2"/>
          <a:stretch>
            <a:fillRect/>
          </a:stretch>
        </p:blipFill>
        <p:spPr>
          <a:xfrm>
            <a:off x="299121" y="1174751"/>
            <a:ext cx="8544179" cy="4963580"/>
          </a:xfrm>
          <a:prstGeom prst="rect">
            <a:avLst/>
          </a:prstGeom>
        </p:spPr>
      </p:pic>
    </p:spTree>
    <p:extLst>
      <p:ext uri="{BB962C8B-B14F-4D97-AF65-F5344CB8AC3E}">
        <p14:creationId xmlns:p14="http://schemas.microsoft.com/office/powerpoint/2010/main" val="2279999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计算和存储、网络、镜像服务交互</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0324" y="1391338"/>
            <a:ext cx="7201773" cy="4679262"/>
          </a:xfrm>
        </p:spPr>
      </p:pic>
      <p:sp>
        <p:nvSpPr>
          <p:cNvPr id="5" name="文本框 4"/>
          <p:cNvSpPr txBox="1"/>
          <p:nvPr/>
        </p:nvSpPr>
        <p:spPr>
          <a:xfrm>
            <a:off x="1028700" y="6156190"/>
            <a:ext cx="7213128" cy="369332"/>
          </a:xfrm>
          <a:prstGeom prst="rect">
            <a:avLst/>
          </a:prstGeom>
          <a:solidFill>
            <a:srgbClr val="FF0000"/>
          </a:solidFill>
        </p:spPr>
        <p:txBody>
          <a:bodyPr wrap="none" rtlCol="0">
            <a:spAutoFit/>
          </a:bodyPr>
          <a:lstStyle/>
          <a:p>
            <a:pPr algn="ctr"/>
            <a:r>
              <a:rPr lang="en-US" altLang="zh-CN" dirty="0">
                <a:solidFill>
                  <a:schemeClr val="bg1"/>
                </a:solidFill>
              </a:rPr>
              <a:t>Keystone</a:t>
            </a:r>
            <a:r>
              <a:rPr lang="zh-CN" altLang="en-US" dirty="0">
                <a:solidFill>
                  <a:schemeClr val="bg1"/>
                </a:solidFill>
              </a:rPr>
              <a:t>交互多，令牌生成与验证带来性能问题：加密身份验证方法</a:t>
            </a:r>
          </a:p>
        </p:txBody>
      </p:sp>
      <p:sp>
        <p:nvSpPr>
          <p:cNvPr id="6" name="灯片编号占位符 5"/>
          <p:cNvSpPr>
            <a:spLocks noGrp="1"/>
          </p:cNvSpPr>
          <p:nvPr>
            <p:ph type="sldNum" sz="quarter" idx="12"/>
          </p:nvPr>
        </p:nvSpPr>
        <p:spPr/>
        <p:txBody>
          <a:bodyPr/>
          <a:lstStyle/>
          <a:p>
            <a:fld id="{BABF2E31-B6D9-4E75-B361-BBD7240E05ED}" type="slidenum">
              <a:rPr lang="zh-CN" altLang="en-US" smtClean="0"/>
              <a:t>12</a:t>
            </a:fld>
            <a:endParaRPr lang="zh-CN" altLang="en-US"/>
          </a:p>
        </p:txBody>
      </p:sp>
    </p:spTree>
    <p:extLst>
      <p:ext uri="{BB962C8B-B14F-4D97-AF65-F5344CB8AC3E}">
        <p14:creationId xmlns:p14="http://schemas.microsoft.com/office/powerpoint/2010/main" val="210260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架构设计</a:t>
            </a:r>
          </a:p>
        </p:txBody>
      </p:sp>
      <p:sp>
        <p:nvSpPr>
          <p:cNvPr id="3" name="内容占位符 2"/>
          <p:cNvSpPr>
            <a:spLocks noGrp="1"/>
          </p:cNvSpPr>
          <p:nvPr>
            <p:ph idx="1"/>
          </p:nvPr>
        </p:nvSpPr>
        <p:spPr/>
        <p:txBody>
          <a:bodyPr>
            <a:normAutofit/>
          </a:bodyPr>
          <a:lstStyle/>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p:txBody>
      </p:sp>
      <p:graphicFrame>
        <p:nvGraphicFramePr>
          <p:cNvPr id="4" name="表格 3"/>
          <p:cNvGraphicFramePr>
            <a:graphicFrameLocks noGrp="1"/>
          </p:cNvGraphicFramePr>
          <p:nvPr>
            <p:extLst>
              <p:ext uri="{D42A27DB-BD31-4B8C-83A1-F6EECF244321}">
                <p14:modId xmlns:p14="http://schemas.microsoft.com/office/powerpoint/2010/main" val="2790171367"/>
              </p:ext>
            </p:extLst>
          </p:nvPr>
        </p:nvGraphicFramePr>
        <p:xfrm>
          <a:off x="112625" y="936416"/>
          <a:ext cx="3543303" cy="3041654"/>
        </p:xfrm>
        <a:graphic>
          <a:graphicData uri="http://schemas.openxmlformats.org/drawingml/2006/table">
            <a:tbl>
              <a:tblPr firstRow="1" bandRow="1">
                <a:tableStyleId>{5C22544A-7EE6-4342-B048-85BDC9FD1C3A}</a:tableStyleId>
              </a:tblPr>
              <a:tblGrid>
                <a:gridCol w="962133">
                  <a:extLst>
                    <a:ext uri="{9D8B030D-6E8A-4147-A177-3AD203B41FA5}">
                      <a16:colId xmlns:a16="http://schemas.microsoft.com/office/drawing/2014/main" val="3779362044"/>
                    </a:ext>
                  </a:extLst>
                </a:gridCol>
                <a:gridCol w="2310381">
                  <a:extLst>
                    <a:ext uri="{9D8B030D-6E8A-4147-A177-3AD203B41FA5}">
                      <a16:colId xmlns:a16="http://schemas.microsoft.com/office/drawing/2014/main" val="900777631"/>
                    </a:ext>
                  </a:extLst>
                </a:gridCol>
                <a:gridCol w="270789">
                  <a:extLst>
                    <a:ext uri="{9D8B030D-6E8A-4147-A177-3AD203B41FA5}">
                      <a16:colId xmlns:a16="http://schemas.microsoft.com/office/drawing/2014/main" val="3858155881"/>
                    </a:ext>
                  </a:extLst>
                </a:gridCol>
              </a:tblGrid>
              <a:tr h="276514">
                <a:tc>
                  <a:txBody>
                    <a:bodyPr/>
                    <a:lstStyle/>
                    <a:p>
                      <a:pPr algn="ctr"/>
                      <a:r>
                        <a:rPr lang="zh-CN" altLang="en-US" sz="1200" dirty="0"/>
                        <a:t>功能类别</a:t>
                      </a:r>
                    </a:p>
                  </a:txBody>
                  <a:tcPr/>
                </a:tc>
                <a:tc gridSpan="2">
                  <a:txBody>
                    <a:bodyPr/>
                    <a:lstStyle/>
                    <a:p>
                      <a:pPr algn="ctr"/>
                      <a:r>
                        <a:rPr lang="zh-CN" altLang="en-US" sz="1200" dirty="0"/>
                        <a:t>角色</a:t>
                      </a:r>
                    </a:p>
                  </a:txBody>
                  <a:tcPr/>
                </a:tc>
                <a:tc hMerge="1">
                  <a:txBody>
                    <a:bodyPr/>
                    <a:lstStyle/>
                    <a:p>
                      <a:pPr algn="ctr"/>
                      <a:endParaRPr lang="zh-CN" altLang="en-US" dirty="0"/>
                    </a:p>
                  </a:txBody>
                  <a:tcPr/>
                </a:tc>
                <a:extLst>
                  <a:ext uri="{0D108BD9-81ED-4DB2-BD59-A6C34878D82A}">
                    <a16:rowId xmlns:a16="http://schemas.microsoft.com/office/drawing/2014/main" val="1397525704"/>
                  </a:ext>
                </a:extLst>
              </a:tr>
              <a:tr h="276514">
                <a:tc>
                  <a:txBody>
                    <a:bodyPr/>
                    <a:lstStyle/>
                    <a:p>
                      <a:pPr algn="ctr"/>
                      <a:r>
                        <a:rPr lang="zh-CN" altLang="en-US" sz="1200" dirty="0"/>
                        <a:t>计算</a:t>
                      </a:r>
                    </a:p>
                  </a:txBody>
                  <a:tcPr/>
                </a:tc>
                <a:tc>
                  <a:txBody>
                    <a:bodyPr/>
                    <a:lstStyle/>
                    <a:p>
                      <a:pPr algn="ctr"/>
                      <a:r>
                        <a:rPr lang="zh-CN" altLang="en-US" sz="1200" dirty="0"/>
                        <a:t>存储虚拟机镜像</a:t>
                      </a:r>
                    </a:p>
                  </a:txBody>
                  <a:tcPr/>
                </a:tc>
                <a:tc rowSpan="8">
                  <a:txBody>
                    <a:bodyPr/>
                    <a:lstStyle/>
                    <a:p>
                      <a:pPr algn="ctr"/>
                      <a:r>
                        <a:rPr lang="zh-CN" altLang="en-US" sz="1200" dirty="0"/>
                        <a:t>提供用户接口</a:t>
                      </a:r>
                    </a:p>
                  </a:txBody>
                  <a:tcPr anchor="ctr"/>
                </a:tc>
                <a:extLst>
                  <a:ext uri="{0D108BD9-81ED-4DB2-BD59-A6C34878D82A}">
                    <a16:rowId xmlns:a16="http://schemas.microsoft.com/office/drawing/2014/main" val="743000528"/>
                  </a:ext>
                </a:extLst>
              </a:tr>
              <a:tr h="276514">
                <a:tc>
                  <a:txBody>
                    <a:bodyPr/>
                    <a:lstStyle/>
                    <a:p>
                      <a:pPr algn="ctr"/>
                      <a:r>
                        <a:rPr lang="zh-CN" altLang="en-US" sz="1200" dirty="0"/>
                        <a:t>镜像</a:t>
                      </a:r>
                    </a:p>
                  </a:txBody>
                  <a:tcPr/>
                </a:tc>
                <a:tc>
                  <a:txBody>
                    <a:bodyPr/>
                    <a:lstStyle/>
                    <a:p>
                      <a:pPr algn="ctr"/>
                      <a:r>
                        <a:rPr lang="zh-CN" altLang="en-US" sz="1200" dirty="0"/>
                        <a:t>存储磁盘文件</a:t>
                      </a:r>
                    </a:p>
                  </a:txBody>
                  <a:tcPr/>
                </a:tc>
                <a:tc vMerge="1">
                  <a:txBody>
                    <a:bodyPr/>
                    <a:lstStyle/>
                    <a:p>
                      <a:pPr algn="ctr"/>
                      <a:endParaRPr lang="zh-CN" altLang="en-US" dirty="0"/>
                    </a:p>
                  </a:txBody>
                  <a:tcPr/>
                </a:tc>
                <a:extLst>
                  <a:ext uri="{0D108BD9-81ED-4DB2-BD59-A6C34878D82A}">
                    <a16:rowId xmlns:a16="http://schemas.microsoft.com/office/drawing/2014/main" val="520047267"/>
                  </a:ext>
                </a:extLst>
              </a:tr>
              <a:tr h="276514">
                <a:tc>
                  <a:txBody>
                    <a:bodyPr/>
                    <a:lstStyle/>
                    <a:p>
                      <a:pPr algn="ctr"/>
                      <a:r>
                        <a:rPr lang="zh-CN" altLang="en-US" sz="1200" dirty="0"/>
                        <a:t>对象存储</a:t>
                      </a:r>
                    </a:p>
                  </a:txBody>
                  <a:tcPr/>
                </a:tc>
                <a:tc>
                  <a:txBody>
                    <a:bodyPr/>
                    <a:lstStyle/>
                    <a:p>
                      <a:pPr algn="ctr"/>
                      <a:r>
                        <a:rPr lang="zh-CN" altLang="en-US" sz="1200" dirty="0"/>
                        <a:t>存储对象</a:t>
                      </a:r>
                    </a:p>
                  </a:txBody>
                  <a:tcPr/>
                </a:tc>
                <a:tc vMerge="1">
                  <a:txBody>
                    <a:bodyPr/>
                    <a:lstStyle/>
                    <a:p>
                      <a:pPr algn="ctr"/>
                      <a:endParaRPr lang="zh-CN" altLang="en-US" dirty="0"/>
                    </a:p>
                  </a:txBody>
                  <a:tcPr/>
                </a:tc>
                <a:extLst>
                  <a:ext uri="{0D108BD9-81ED-4DB2-BD59-A6C34878D82A}">
                    <a16:rowId xmlns:a16="http://schemas.microsoft.com/office/drawing/2014/main" val="1150901503"/>
                  </a:ext>
                </a:extLst>
              </a:tr>
              <a:tr h="276514">
                <a:tc>
                  <a:txBody>
                    <a:bodyPr/>
                    <a:lstStyle/>
                    <a:p>
                      <a:pPr algn="ctr"/>
                      <a:r>
                        <a:rPr lang="zh-CN" altLang="en-US" sz="1200" dirty="0"/>
                        <a:t>块存储</a:t>
                      </a:r>
                    </a:p>
                  </a:txBody>
                  <a:tcPr/>
                </a:tc>
                <a:tc>
                  <a:txBody>
                    <a:bodyPr/>
                    <a:lstStyle/>
                    <a:p>
                      <a:pPr algn="ctr"/>
                      <a:r>
                        <a:rPr lang="zh-CN" altLang="en-US" sz="1200" dirty="0"/>
                        <a:t>提供卷</a:t>
                      </a:r>
                    </a:p>
                  </a:txBody>
                  <a:tcPr/>
                </a:tc>
                <a:tc vMerge="1">
                  <a:txBody>
                    <a:bodyPr/>
                    <a:lstStyle/>
                    <a:p>
                      <a:pPr algn="ctr"/>
                      <a:endParaRPr lang="zh-CN" altLang="en-US" dirty="0"/>
                    </a:p>
                  </a:txBody>
                  <a:tcPr/>
                </a:tc>
                <a:extLst>
                  <a:ext uri="{0D108BD9-81ED-4DB2-BD59-A6C34878D82A}">
                    <a16:rowId xmlns:a16="http://schemas.microsoft.com/office/drawing/2014/main" val="2552675275"/>
                  </a:ext>
                </a:extLst>
              </a:tr>
              <a:tr h="276514">
                <a:tc>
                  <a:txBody>
                    <a:bodyPr/>
                    <a:lstStyle/>
                    <a:p>
                      <a:pPr algn="ctr"/>
                      <a:r>
                        <a:rPr lang="zh-CN" altLang="en-US" sz="1200" dirty="0"/>
                        <a:t>网络</a:t>
                      </a:r>
                    </a:p>
                  </a:txBody>
                  <a:tcPr/>
                </a:tc>
                <a:tc>
                  <a:txBody>
                    <a:bodyPr/>
                    <a:lstStyle/>
                    <a:p>
                      <a:pPr algn="ctr"/>
                      <a:r>
                        <a:rPr lang="zh-CN" altLang="en-US" sz="1200" dirty="0"/>
                        <a:t>提供网络连接</a:t>
                      </a:r>
                    </a:p>
                  </a:txBody>
                  <a:tcPr/>
                </a:tc>
                <a:tc vMerge="1">
                  <a:txBody>
                    <a:bodyPr/>
                    <a:lstStyle/>
                    <a:p>
                      <a:pPr algn="ctr"/>
                      <a:endParaRPr lang="zh-CN" altLang="en-US" dirty="0"/>
                    </a:p>
                  </a:txBody>
                  <a:tcPr/>
                </a:tc>
                <a:extLst>
                  <a:ext uri="{0D108BD9-81ED-4DB2-BD59-A6C34878D82A}">
                    <a16:rowId xmlns:a16="http://schemas.microsoft.com/office/drawing/2014/main" val="2662381698"/>
                  </a:ext>
                </a:extLst>
              </a:tr>
              <a:tr h="276514">
                <a:tc>
                  <a:txBody>
                    <a:bodyPr/>
                    <a:lstStyle/>
                    <a:p>
                      <a:pPr algn="ctr"/>
                      <a:r>
                        <a:rPr lang="zh-CN" altLang="en-US" sz="1200" dirty="0"/>
                        <a:t>计量</a:t>
                      </a:r>
                    </a:p>
                  </a:txBody>
                  <a:tcPr/>
                </a:tc>
                <a:tc>
                  <a:txBody>
                    <a:bodyPr/>
                    <a:lstStyle/>
                    <a:p>
                      <a:pPr algn="ctr"/>
                      <a:r>
                        <a:rPr lang="zh-CN" altLang="en-US" sz="1200" dirty="0"/>
                        <a:t>提供度量、指标和报警</a:t>
                      </a:r>
                    </a:p>
                  </a:txBody>
                  <a:tcPr/>
                </a:tc>
                <a:tc vMerge="1">
                  <a:txBody>
                    <a:bodyPr/>
                    <a:lstStyle/>
                    <a:p>
                      <a:pPr algn="ctr"/>
                      <a:endParaRPr lang="zh-CN" altLang="en-US" dirty="0"/>
                    </a:p>
                  </a:txBody>
                  <a:tcPr/>
                </a:tc>
                <a:extLst>
                  <a:ext uri="{0D108BD9-81ED-4DB2-BD59-A6C34878D82A}">
                    <a16:rowId xmlns:a16="http://schemas.microsoft.com/office/drawing/2014/main" val="1710077107"/>
                  </a:ext>
                </a:extLst>
              </a:tr>
              <a:tr h="276514">
                <a:tc>
                  <a:txBody>
                    <a:bodyPr/>
                    <a:lstStyle/>
                    <a:p>
                      <a:pPr algn="ctr"/>
                      <a:r>
                        <a:rPr lang="zh-CN" altLang="en-US" sz="1200" dirty="0"/>
                        <a:t>文件共享</a:t>
                      </a:r>
                    </a:p>
                  </a:txBody>
                  <a:tcPr/>
                </a:tc>
                <a:tc>
                  <a:txBody>
                    <a:bodyPr/>
                    <a:lstStyle/>
                    <a:p>
                      <a:pPr algn="ctr"/>
                      <a:r>
                        <a:rPr lang="zh-CN" altLang="en-US" sz="1200" dirty="0"/>
                        <a:t>提供横向扩展的文件共享系统</a:t>
                      </a:r>
                    </a:p>
                  </a:txBody>
                  <a:tcPr/>
                </a:tc>
                <a:tc vMerge="1">
                  <a:txBody>
                    <a:bodyPr/>
                    <a:lstStyle/>
                    <a:p>
                      <a:pPr algn="ctr"/>
                      <a:endParaRPr lang="zh-CN" altLang="en-US" dirty="0"/>
                    </a:p>
                  </a:txBody>
                  <a:tcPr/>
                </a:tc>
                <a:extLst>
                  <a:ext uri="{0D108BD9-81ED-4DB2-BD59-A6C34878D82A}">
                    <a16:rowId xmlns:a16="http://schemas.microsoft.com/office/drawing/2014/main" val="3576657670"/>
                  </a:ext>
                </a:extLst>
              </a:tr>
              <a:tr h="276514">
                <a:tc>
                  <a:txBody>
                    <a:bodyPr/>
                    <a:lstStyle/>
                    <a:p>
                      <a:pPr algn="ctr"/>
                      <a:r>
                        <a:rPr lang="zh-CN" altLang="en-US" sz="1200" dirty="0"/>
                        <a:t>编排</a:t>
                      </a:r>
                    </a:p>
                  </a:txBody>
                  <a:tcPr/>
                </a:tc>
                <a:tc>
                  <a:txBody>
                    <a:bodyPr/>
                    <a:lstStyle/>
                    <a:p>
                      <a:pPr algn="ctr"/>
                      <a:r>
                        <a:rPr lang="zh-CN" altLang="en-US" sz="1200" dirty="0"/>
                        <a:t>为堆栈创建提供编排引擎</a:t>
                      </a:r>
                    </a:p>
                  </a:txBody>
                  <a:tcPr/>
                </a:tc>
                <a:tc vMerge="1">
                  <a:txBody>
                    <a:bodyPr/>
                    <a:lstStyle/>
                    <a:p>
                      <a:pPr algn="ctr"/>
                      <a:endParaRPr lang="zh-CN" altLang="en-US" dirty="0"/>
                    </a:p>
                  </a:txBody>
                  <a:tcPr/>
                </a:tc>
                <a:extLst>
                  <a:ext uri="{0D108BD9-81ED-4DB2-BD59-A6C34878D82A}">
                    <a16:rowId xmlns:a16="http://schemas.microsoft.com/office/drawing/2014/main" val="1001415805"/>
                  </a:ext>
                </a:extLst>
              </a:tr>
              <a:tr h="276514">
                <a:tc>
                  <a:txBody>
                    <a:bodyPr/>
                    <a:lstStyle/>
                    <a:p>
                      <a:pPr algn="ctr"/>
                      <a:r>
                        <a:rPr lang="zh-CN" altLang="en-US" sz="1200" dirty="0"/>
                        <a:t>身份认证</a:t>
                      </a:r>
                    </a:p>
                  </a:txBody>
                  <a:tcPr/>
                </a:tc>
                <a:tc gridSpan="2">
                  <a:txBody>
                    <a:bodyPr/>
                    <a:lstStyle/>
                    <a:p>
                      <a:pPr algn="ctr"/>
                      <a:r>
                        <a:rPr lang="zh-CN" altLang="en-US" sz="1200" dirty="0"/>
                        <a:t>提供认证</a:t>
                      </a:r>
                    </a:p>
                  </a:txBody>
                  <a:tcPr/>
                </a:tc>
                <a:tc hMerge="1">
                  <a:txBody>
                    <a:bodyPr/>
                    <a:lstStyle/>
                    <a:p>
                      <a:pPr algn="ctr"/>
                      <a:endParaRPr lang="zh-CN" altLang="en-US" dirty="0"/>
                    </a:p>
                  </a:txBody>
                  <a:tcPr/>
                </a:tc>
                <a:extLst>
                  <a:ext uri="{0D108BD9-81ED-4DB2-BD59-A6C34878D82A}">
                    <a16:rowId xmlns:a16="http://schemas.microsoft.com/office/drawing/2014/main" val="4164987360"/>
                  </a:ext>
                </a:extLst>
              </a:tr>
              <a:tr h="276514">
                <a:tc>
                  <a:txBody>
                    <a:bodyPr/>
                    <a:lstStyle/>
                    <a:p>
                      <a:pPr algn="ctr"/>
                      <a:r>
                        <a:rPr lang="zh-CN" altLang="en-US" sz="1200" dirty="0"/>
                        <a:t>仪表盘</a:t>
                      </a:r>
                    </a:p>
                  </a:txBody>
                  <a:tcPr/>
                </a:tc>
                <a:tc gridSpan="2">
                  <a:txBody>
                    <a:bodyPr/>
                    <a:lstStyle/>
                    <a:p>
                      <a:pPr algn="ctr"/>
                      <a:r>
                        <a:rPr lang="zh-CN" altLang="en-US" sz="1200" dirty="0"/>
                        <a:t>提供图形化用户界面</a:t>
                      </a:r>
                    </a:p>
                  </a:txBody>
                  <a:tcPr/>
                </a:tc>
                <a:tc hMerge="1">
                  <a:txBody>
                    <a:bodyPr/>
                    <a:lstStyle/>
                    <a:p>
                      <a:pPr algn="ctr"/>
                      <a:endParaRPr lang="zh-CN" altLang="en-US" dirty="0"/>
                    </a:p>
                  </a:txBody>
                  <a:tcPr/>
                </a:tc>
                <a:extLst>
                  <a:ext uri="{0D108BD9-81ED-4DB2-BD59-A6C34878D82A}">
                    <a16:rowId xmlns:a16="http://schemas.microsoft.com/office/drawing/2014/main" val="3267437417"/>
                  </a:ext>
                </a:extLst>
              </a:tr>
            </a:tbl>
          </a:graphicData>
        </a:graphic>
      </p:graphicFrame>
      <p:pic>
        <p:nvPicPr>
          <p:cNvPr id="5" name="图片 4"/>
          <p:cNvPicPr>
            <a:picLocks noChangeAspect="1"/>
          </p:cNvPicPr>
          <p:nvPr/>
        </p:nvPicPr>
        <p:blipFill>
          <a:blip r:embed="rId2"/>
          <a:stretch>
            <a:fillRect/>
          </a:stretch>
        </p:blipFill>
        <p:spPr>
          <a:xfrm>
            <a:off x="3496723" y="3127601"/>
            <a:ext cx="5533078" cy="3530167"/>
          </a:xfrm>
          <a:prstGeom prst="rect">
            <a:avLst/>
          </a:prstGeom>
          <a:ln>
            <a:solidFill>
              <a:schemeClr val="tx1"/>
            </a:solidFill>
          </a:ln>
        </p:spPr>
      </p:pic>
      <p:sp>
        <p:nvSpPr>
          <p:cNvPr id="6" name="灯片编号占位符 5"/>
          <p:cNvSpPr>
            <a:spLocks noGrp="1"/>
          </p:cNvSpPr>
          <p:nvPr>
            <p:ph type="sldNum" sz="quarter" idx="12"/>
          </p:nvPr>
        </p:nvSpPr>
        <p:spPr/>
        <p:txBody>
          <a:bodyPr/>
          <a:lstStyle/>
          <a:p>
            <a:fld id="{BABF2E31-B6D9-4E75-B361-BBD7240E05ED}" type="slidenum">
              <a:rPr lang="zh-CN" altLang="en-US" smtClean="0"/>
              <a:t>13</a:t>
            </a:fld>
            <a:endParaRPr lang="zh-CN" altLang="en-US"/>
          </a:p>
        </p:txBody>
      </p:sp>
      <p:sp>
        <p:nvSpPr>
          <p:cNvPr id="7" name="矩形 6"/>
          <p:cNvSpPr/>
          <p:nvPr/>
        </p:nvSpPr>
        <p:spPr>
          <a:xfrm>
            <a:off x="5592631" y="1541858"/>
            <a:ext cx="1569660" cy="374461"/>
          </a:xfrm>
          <a:prstGeom prst="rect">
            <a:avLst/>
          </a:prstGeom>
        </p:spPr>
        <p:txBody>
          <a:bodyPr wrap="none">
            <a:spAutoFit/>
          </a:bodyPr>
          <a:lstStyle/>
          <a:p>
            <a:pPr>
              <a:lnSpc>
                <a:spcPts val="2160"/>
              </a:lnSpc>
            </a:pPr>
            <a:r>
              <a:rPr lang="zh-CN" altLang="en-US" dirty="0">
                <a:solidFill>
                  <a:srgbClr val="FF0000"/>
                </a:solidFill>
              </a:rPr>
              <a:t>概念模型设计</a:t>
            </a:r>
            <a:endParaRPr lang="en-US" altLang="zh-CN" dirty="0">
              <a:solidFill>
                <a:srgbClr val="FF0000"/>
              </a:solidFill>
            </a:endParaRPr>
          </a:p>
        </p:txBody>
      </p:sp>
      <p:sp>
        <p:nvSpPr>
          <p:cNvPr id="8" name="矩形 7"/>
          <p:cNvSpPr/>
          <p:nvPr/>
        </p:nvSpPr>
        <p:spPr>
          <a:xfrm>
            <a:off x="4571211" y="2406270"/>
            <a:ext cx="3877985" cy="374461"/>
          </a:xfrm>
          <a:prstGeom prst="rect">
            <a:avLst/>
          </a:prstGeom>
        </p:spPr>
        <p:txBody>
          <a:bodyPr wrap="none">
            <a:spAutoFit/>
          </a:bodyPr>
          <a:lstStyle/>
          <a:p>
            <a:pPr>
              <a:lnSpc>
                <a:spcPts val="2160"/>
              </a:lnSpc>
            </a:pPr>
            <a:r>
              <a:rPr lang="zh-CN" altLang="en-US" dirty="0"/>
              <a:t>各个功能模块的功能及其之间的交互</a:t>
            </a:r>
            <a:endParaRPr lang="en-US" altLang="zh-CN" dirty="0"/>
          </a:p>
        </p:txBody>
      </p:sp>
      <p:sp>
        <p:nvSpPr>
          <p:cNvPr id="9" name="下箭头 8"/>
          <p:cNvSpPr/>
          <p:nvPr/>
        </p:nvSpPr>
        <p:spPr>
          <a:xfrm>
            <a:off x="6253636" y="1916319"/>
            <a:ext cx="247650" cy="48995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6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架构设计</a:t>
            </a:r>
          </a:p>
        </p:txBody>
      </p:sp>
      <p:sp>
        <p:nvSpPr>
          <p:cNvPr id="3" name="内容占位符 2"/>
          <p:cNvSpPr>
            <a:spLocks noGrp="1"/>
          </p:cNvSpPr>
          <p:nvPr>
            <p:ph idx="1"/>
          </p:nvPr>
        </p:nvSpPr>
        <p:spPr>
          <a:xfrm>
            <a:off x="420456" y="4526280"/>
            <a:ext cx="8301514" cy="1845046"/>
          </a:xfrm>
        </p:spPr>
        <p:txBody>
          <a:bodyPr>
            <a:normAutofit/>
          </a:bodyPr>
          <a:lstStyle/>
          <a:p>
            <a:pPr>
              <a:lnSpc>
                <a:spcPts val="2160"/>
              </a:lnSpc>
            </a:pPr>
            <a:r>
              <a:rPr lang="zh-CN" altLang="en-US" sz="1400" dirty="0"/>
              <a:t>核心服务之间的依赖关系</a:t>
            </a:r>
            <a:endParaRPr lang="en-US" altLang="zh-CN" sz="1400" dirty="0"/>
          </a:p>
          <a:p>
            <a:pPr>
              <a:lnSpc>
                <a:spcPts val="2160"/>
              </a:lnSpc>
            </a:pPr>
            <a:r>
              <a:rPr lang="zh-CN" altLang="en-US" sz="1400" dirty="0"/>
              <a:t>运行</a:t>
            </a:r>
            <a:r>
              <a:rPr lang="en-US" altLang="zh-CN" sz="1400" dirty="0" err="1"/>
              <a:t>Openstack</a:t>
            </a:r>
            <a:r>
              <a:rPr lang="zh-CN" altLang="en-US" sz="1400" dirty="0"/>
              <a:t>服务的节点</a:t>
            </a:r>
            <a:endParaRPr lang="en-US" altLang="zh-CN" sz="1400" dirty="0"/>
          </a:p>
          <a:p>
            <a:pPr lvl="1">
              <a:lnSpc>
                <a:spcPts val="2160"/>
              </a:lnSpc>
            </a:pPr>
            <a:r>
              <a:rPr lang="zh-CN" altLang="en-US" sz="1287" dirty="0"/>
              <a:t>云控制器：控制所有服务的节点</a:t>
            </a:r>
            <a:endParaRPr lang="en-US" altLang="zh-CN" sz="1287" dirty="0"/>
          </a:p>
          <a:p>
            <a:pPr lvl="1">
              <a:lnSpc>
                <a:spcPts val="2160"/>
              </a:lnSpc>
            </a:pPr>
            <a:r>
              <a:rPr lang="zh-CN" altLang="en-US" sz="1287" dirty="0"/>
              <a:t>网络节点：运行网络服务的节点</a:t>
            </a:r>
            <a:endParaRPr lang="en-US" altLang="zh-CN" sz="1287" dirty="0"/>
          </a:p>
          <a:p>
            <a:pPr lvl="1">
              <a:lnSpc>
                <a:spcPts val="2160"/>
              </a:lnSpc>
            </a:pPr>
            <a:r>
              <a:rPr lang="zh-CN" altLang="en-US" sz="1287" dirty="0"/>
              <a:t>计算节点：运行虚拟机的节点（也可以运行网络服务）</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14</a:t>
            </a:fld>
            <a:endParaRPr lang="zh-CN" altLang="en-US"/>
          </a:p>
        </p:txBody>
      </p:sp>
      <p:pic>
        <p:nvPicPr>
          <p:cNvPr id="6" name="图片 5"/>
          <p:cNvPicPr>
            <a:picLocks noChangeAspect="1"/>
          </p:cNvPicPr>
          <p:nvPr/>
        </p:nvPicPr>
        <p:blipFill>
          <a:blip r:embed="rId2"/>
          <a:stretch>
            <a:fillRect/>
          </a:stretch>
        </p:blipFill>
        <p:spPr>
          <a:xfrm>
            <a:off x="3664873" y="1133784"/>
            <a:ext cx="5326062" cy="4653061"/>
          </a:xfrm>
          <a:prstGeom prst="rect">
            <a:avLst/>
          </a:prstGeom>
          <a:ln>
            <a:solidFill>
              <a:schemeClr val="tx1"/>
            </a:solidFill>
          </a:ln>
        </p:spPr>
      </p:pic>
      <p:sp>
        <p:nvSpPr>
          <p:cNvPr id="7" name="矩形 6"/>
          <p:cNvSpPr/>
          <p:nvPr/>
        </p:nvSpPr>
        <p:spPr>
          <a:xfrm>
            <a:off x="797673" y="2157185"/>
            <a:ext cx="1569660" cy="374461"/>
          </a:xfrm>
          <a:prstGeom prst="rect">
            <a:avLst/>
          </a:prstGeom>
        </p:spPr>
        <p:txBody>
          <a:bodyPr wrap="none">
            <a:spAutoFit/>
          </a:bodyPr>
          <a:lstStyle/>
          <a:p>
            <a:pPr>
              <a:lnSpc>
                <a:spcPts val="2160"/>
              </a:lnSpc>
            </a:pPr>
            <a:r>
              <a:rPr lang="zh-CN" altLang="en-US" dirty="0">
                <a:solidFill>
                  <a:srgbClr val="FF0000"/>
                </a:solidFill>
              </a:rPr>
              <a:t>逻辑模型</a:t>
            </a:r>
            <a:r>
              <a:rPr lang="zh-CN" altLang="en-US" dirty="0"/>
              <a:t>设计</a:t>
            </a:r>
            <a:endParaRPr lang="en-US" altLang="zh-CN" dirty="0"/>
          </a:p>
        </p:txBody>
      </p:sp>
      <p:sp>
        <p:nvSpPr>
          <p:cNvPr id="8" name="矩形 7"/>
          <p:cNvSpPr/>
          <p:nvPr/>
        </p:nvSpPr>
        <p:spPr>
          <a:xfrm>
            <a:off x="420454" y="3024393"/>
            <a:ext cx="2324098" cy="642484"/>
          </a:xfrm>
          <a:prstGeom prst="rect">
            <a:avLst/>
          </a:prstGeom>
        </p:spPr>
        <p:txBody>
          <a:bodyPr wrap="none">
            <a:spAutoFit/>
          </a:bodyPr>
          <a:lstStyle/>
          <a:p>
            <a:pPr>
              <a:lnSpc>
                <a:spcPts val="2160"/>
              </a:lnSpc>
            </a:pPr>
            <a:r>
              <a:rPr lang="zh-CN" altLang="en-US" dirty="0"/>
              <a:t>控制节点中封装了大</a:t>
            </a:r>
            <a:endParaRPr lang="en-US" altLang="zh-CN" dirty="0"/>
          </a:p>
          <a:p>
            <a:pPr>
              <a:lnSpc>
                <a:spcPts val="2160"/>
              </a:lnSpc>
            </a:pPr>
            <a:r>
              <a:rPr lang="zh-CN" altLang="en-US" dirty="0"/>
              <a:t>量的</a:t>
            </a:r>
            <a:r>
              <a:rPr lang="en-US" altLang="zh-CN" dirty="0" err="1"/>
              <a:t>Openstack</a:t>
            </a:r>
            <a:r>
              <a:rPr lang="zh-CN" altLang="en-US" dirty="0"/>
              <a:t>的服务</a:t>
            </a:r>
            <a:endParaRPr lang="en-US" altLang="zh-CN" dirty="0"/>
          </a:p>
        </p:txBody>
      </p:sp>
      <p:sp>
        <p:nvSpPr>
          <p:cNvPr id="9" name="下箭头 8"/>
          <p:cNvSpPr/>
          <p:nvPr/>
        </p:nvSpPr>
        <p:spPr>
          <a:xfrm>
            <a:off x="1458678" y="2516308"/>
            <a:ext cx="247650" cy="48995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矩形 9"/>
          <p:cNvSpPr/>
          <p:nvPr/>
        </p:nvSpPr>
        <p:spPr>
          <a:xfrm>
            <a:off x="3605349" y="1809206"/>
            <a:ext cx="5434148" cy="10384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89577" y="1510232"/>
            <a:ext cx="1415772" cy="285587"/>
          </a:xfrm>
          <a:prstGeom prst="rect">
            <a:avLst/>
          </a:prstGeom>
          <a:solidFill>
            <a:srgbClr val="FF0000"/>
          </a:solidFill>
        </p:spPr>
        <p:txBody>
          <a:bodyPr wrap="none" tIns="0" bIns="36000">
            <a:spAutoFit/>
          </a:bodyPr>
          <a:lstStyle/>
          <a:p>
            <a:pPr algn="ctr">
              <a:lnSpc>
                <a:spcPts val="2160"/>
              </a:lnSpc>
            </a:pPr>
            <a:r>
              <a:rPr lang="zh-CN" altLang="en-US" sz="1200" dirty="0">
                <a:solidFill>
                  <a:schemeClr val="bg1"/>
                </a:solidFill>
              </a:rPr>
              <a:t>在独立集群中部署</a:t>
            </a:r>
            <a:endParaRPr lang="en-US" altLang="zh-CN" sz="1200" dirty="0">
              <a:solidFill>
                <a:schemeClr val="bg1"/>
              </a:solidFill>
            </a:endParaRPr>
          </a:p>
        </p:txBody>
      </p:sp>
    </p:spTree>
    <p:extLst>
      <p:ext uri="{BB962C8B-B14F-4D97-AF65-F5344CB8AC3E}">
        <p14:creationId xmlns:p14="http://schemas.microsoft.com/office/powerpoint/2010/main" val="222626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架构设计</a:t>
            </a:r>
          </a:p>
        </p:txBody>
      </p:sp>
      <p:sp>
        <p:nvSpPr>
          <p:cNvPr id="3" name="内容占位符 2"/>
          <p:cNvSpPr>
            <a:spLocks noGrp="1"/>
          </p:cNvSpPr>
          <p:nvPr>
            <p:ph idx="1"/>
          </p:nvPr>
        </p:nvSpPr>
        <p:spPr/>
        <p:txBody>
          <a:bodyPr>
            <a:normAutofit/>
          </a:bodyPr>
          <a:lstStyle/>
          <a:p>
            <a:pPr>
              <a:lnSpc>
                <a:spcPts val="2160"/>
              </a:lnSpc>
            </a:pPr>
            <a:r>
              <a:rPr lang="zh-CN" altLang="en-US" sz="1400" dirty="0"/>
              <a:t>存储设计</a:t>
            </a:r>
            <a:endParaRPr lang="en-US" altLang="zh-CN" sz="1400" dirty="0"/>
          </a:p>
          <a:p>
            <a:pPr lvl="1">
              <a:lnSpc>
                <a:spcPts val="2160"/>
              </a:lnSpc>
            </a:pPr>
            <a:r>
              <a:rPr lang="zh-CN" altLang="en-US" sz="1287" dirty="0"/>
              <a:t>有哪些数据需要存储？虚拟机快照备份的存储要求是什么？需要文件共享系统吗？是否需要虚拟机之间实现存储共享？</a:t>
            </a:r>
            <a:endParaRPr lang="en-US" altLang="zh-CN" sz="1287" dirty="0"/>
          </a:p>
          <a:p>
            <a:pPr lvl="1">
              <a:lnSpc>
                <a:spcPts val="2160"/>
              </a:lnSpc>
            </a:pPr>
            <a:endParaRPr lang="en-US" altLang="zh-CN" sz="1287" dirty="0"/>
          </a:p>
          <a:p>
            <a:pPr lvl="1">
              <a:lnSpc>
                <a:spcPts val="2160"/>
              </a:lnSpc>
            </a:pPr>
            <a:endParaRPr lang="en-US" altLang="zh-CN" sz="1287" dirty="0"/>
          </a:p>
          <a:p>
            <a:pPr>
              <a:lnSpc>
                <a:spcPts val="2160"/>
              </a:lnSpc>
            </a:pPr>
            <a:r>
              <a:rPr lang="zh-CN" altLang="en-US" sz="1400" dirty="0"/>
              <a:t>网络设计</a:t>
            </a:r>
            <a:endParaRPr lang="en-US" altLang="zh-CN" sz="1400" dirty="0"/>
          </a:p>
          <a:p>
            <a:pPr lvl="1">
              <a:lnSpc>
                <a:spcPts val="2160"/>
              </a:lnSpc>
            </a:pPr>
            <a:r>
              <a:rPr lang="zh-CN" altLang="en-US" sz="1287" dirty="0"/>
              <a:t>网络服务是</a:t>
            </a:r>
            <a:r>
              <a:rPr lang="en-US" altLang="zh-CN" sz="1287" dirty="0" err="1"/>
              <a:t>Openstack</a:t>
            </a:r>
            <a:r>
              <a:rPr lang="zh-CN" altLang="en-US" sz="1287" dirty="0"/>
              <a:t>服务中最复杂的</a:t>
            </a:r>
            <a:endParaRPr lang="en-US" altLang="zh-CN" sz="1287" dirty="0"/>
          </a:p>
          <a:p>
            <a:pPr lvl="1">
              <a:lnSpc>
                <a:spcPts val="2160"/>
              </a:lnSpc>
            </a:pPr>
            <a:r>
              <a:rPr lang="zh-CN" altLang="en-US" sz="1287" dirty="0"/>
              <a:t>使用隔离的物理网络处理不同类型的网络流量</a:t>
            </a:r>
            <a:endParaRPr lang="en-US" altLang="zh-CN" sz="1287" dirty="0"/>
          </a:p>
          <a:p>
            <a:pPr lvl="2">
              <a:lnSpc>
                <a:spcPts val="2160"/>
              </a:lnSpc>
            </a:pPr>
            <a:r>
              <a:rPr lang="zh-CN" altLang="en-US" sz="1287" dirty="0"/>
              <a:t>租户数据网络：为租户创建的虚拟网络提供物理路径</a:t>
            </a:r>
            <a:endParaRPr lang="en-US" altLang="zh-CN" sz="1287" dirty="0"/>
          </a:p>
          <a:p>
            <a:pPr lvl="2">
              <a:lnSpc>
                <a:spcPts val="2160"/>
              </a:lnSpc>
            </a:pPr>
            <a:r>
              <a:rPr lang="zh-CN" altLang="en-US" sz="1287" dirty="0"/>
              <a:t>管理和</a:t>
            </a:r>
            <a:r>
              <a:rPr lang="en-US" altLang="zh-CN" sz="1287" dirty="0"/>
              <a:t>API</a:t>
            </a:r>
            <a:r>
              <a:rPr lang="zh-CN" altLang="en-US" sz="1287" dirty="0"/>
              <a:t>网络：</a:t>
            </a:r>
            <a:r>
              <a:rPr lang="en-US" altLang="zh-CN" sz="1287" dirty="0" err="1"/>
              <a:t>Openstack</a:t>
            </a:r>
            <a:r>
              <a:rPr lang="zh-CN" altLang="en-US" sz="1287" dirty="0"/>
              <a:t>服务之间的通信，可细分</a:t>
            </a:r>
            <a:endParaRPr lang="en-US" altLang="zh-CN" sz="1287" dirty="0"/>
          </a:p>
          <a:p>
            <a:pPr lvl="2">
              <a:lnSpc>
                <a:spcPts val="2160"/>
              </a:lnSpc>
            </a:pPr>
            <a:r>
              <a:rPr lang="zh-CN" altLang="en-US" sz="1287" dirty="0"/>
              <a:t>存储网络：虚拟机和存储节点之间的物理连接</a:t>
            </a:r>
            <a:endParaRPr lang="en-US" altLang="zh-CN" sz="1287" dirty="0"/>
          </a:p>
          <a:p>
            <a:pPr lvl="1">
              <a:lnSpc>
                <a:spcPts val="2160"/>
              </a:lnSpc>
            </a:pPr>
            <a:endParaRPr lang="en-US" altLang="zh-CN" sz="1287" dirty="0"/>
          </a:p>
          <a:p>
            <a:pPr lvl="1">
              <a:lnSpc>
                <a:spcPts val="2160"/>
              </a:lnSpc>
            </a:pPr>
            <a:endParaRPr lang="en-US" altLang="zh-CN" sz="1287" dirty="0"/>
          </a:p>
          <a:p>
            <a:pPr lvl="1">
              <a:lnSpc>
                <a:spcPts val="2160"/>
              </a:lnSpc>
            </a:pPr>
            <a:r>
              <a:rPr lang="zh-CN" altLang="en-US" sz="1287" dirty="0"/>
              <a:t>虚拟网络类型</a:t>
            </a:r>
            <a:endParaRPr lang="en-US" altLang="zh-CN" sz="1287" dirty="0"/>
          </a:p>
          <a:p>
            <a:pPr lvl="2">
              <a:lnSpc>
                <a:spcPts val="2160"/>
              </a:lnSpc>
            </a:pPr>
            <a:r>
              <a:rPr lang="zh-CN" altLang="en-US" sz="1287" dirty="0"/>
              <a:t>外部网络：全局互联并使用可路由的</a:t>
            </a:r>
            <a:r>
              <a:rPr lang="en-US" altLang="zh-CN" sz="1287" dirty="0"/>
              <a:t>IP</a:t>
            </a:r>
            <a:r>
              <a:rPr lang="zh-CN" altLang="en-US" sz="1287" dirty="0"/>
              <a:t>寻址；</a:t>
            </a:r>
            <a:r>
              <a:rPr lang="en-US" altLang="zh-CN" sz="1287" dirty="0"/>
              <a:t>SNAT</a:t>
            </a:r>
            <a:r>
              <a:rPr lang="zh-CN" altLang="en-US" sz="1287" dirty="0"/>
              <a:t>虚拟机访问外网；</a:t>
            </a:r>
            <a:r>
              <a:rPr lang="en-US" altLang="zh-CN" sz="1287" dirty="0"/>
              <a:t>DNAT</a:t>
            </a:r>
            <a:r>
              <a:rPr lang="zh-CN" altLang="en-US" sz="1287" dirty="0"/>
              <a:t>外网访问虚拟机</a:t>
            </a:r>
            <a:endParaRPr lang="en-US" altLang="zh-CN" sz="1287" dirty="0"/>
          </a:p>
          <a:p>
            <a:pPr lvl="2">
              <a:lnSpc>
                <a:spcPts val="2160"/>
              </a:lnSpc>
            </a:pPr>
            <a:r>
              <a:rPr lang="zh-CN" altLang="en-US" sz="1287" dirty="0"/>
              <a:t>租户网络：虚拟机之间专用网络；私有</a:t>
            </a:r>
            <a:r>
              <a:rPr lang="en-US" altLang="zh-CN" sz="1287" dirty="0"/>
              <a:t>IP</a:t>
            </a:r>
            <a:r>
              <a:rPr lang="zh-CN" altLang="en-US" sz="1287" dirty="0"/>
              <a:t>空间；租户流量隔离</a:t>
            </a:r>
            <a:endParaRPr lang="en-US" altLang="zh-CN" sz="1287" dirty="0"/>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15</a:t>
            </a:fld>
            <a:endParaRPr lang="zh-CN" altLang="en-US"/>
          </a:p>
        </p:txBody>
      </p:sp>
      <p:pic>
        <p:nvPicPr>
          <p:cNvPr id="5" name="图片 4"/>
          <p:cNvPicPr>
            <a:picLocks noChangeAspect="1"/>
          </p:cNvPicPr>
          <p:nvPr/>
        </p:nvPicPr>
        <p:blipFill>
          <a:blip r:embed="rId2"/>
          <a:stretch>
            <a:fillRect/>
          </a:stretch>
        </p:blipFill>
        <p:spPr>
          <a:xfrm>
            <a:off x="5126083" y="2165116"/>
            <a:ext cx="3922002" cy="2990898"/>
          </a:xfrm>
          <a:prstGeom prst="rect">
            <a:avLst/>
          </a:prstGeom>
          <a:ln>
            <a:solidFill>
              <a:schemeClr val="tx1"/>
            </a:solidFill>
          </a:ln>
        </p:spPr>
      </p:pic>
    </p:spTree>
    <p:extLst>
      <p:ext uri="{BB962C8B-B14F-4D97-AF65-F5344CB8AC3E}">
        <p14:creationId xmlns:p14="http://schemas.microsoft.com/office/powerpoint/2010/main" val="1264388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物理部署示例</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16</a:t>
            </a:fld>
            <a:endParaRPr lang="zh-CN" altLang="en-US"/>
          </a:p>
        </p:txBody>
      </p:sp>
      <p:sp>
        <p:nvSpPr>
          <p:cNvPr id="7" name="内容占位符 6">
            <a:extLst>
              <a:ext uri="{FF2B5EF4-FFF2-40B4-BE49-F238E27FC236}">
                <a16:creationId xmlns:a16="http://schemas.microsoft.com/office/drawing/2014/main" id="{99C702E1-6BFD-419C-8F97-B6F0CF3B559C}"/>
              </a:ext>
            </a:extLst>
          </p:cNvPr>
          <p:cNvSpPr>
            <a:spLocks noGrp="1"/>
          </p:cNvSpPr>
          <p:nvPr>
            <p:ph idx="1"/>
          </p:nvPr>
        </p:nvSpPr>
        <p:spPr/>
        <p:txBody>
          <a:bodyPr>
            <a:normAutofit/>
          </a:bodyPr>
          <a:lstStyle/>
          <a:p>
            <a:r>
              <a:rPr lang="zh-CN" altLang="en-US" sz="1600" dirty="0">
                <a:solidFill>
                  <a:srgbClr val="FF0000"/>
                </a:solidFill>
              </a:rPr>
              <a:t>五种节点：部署各个系统的不同组件</a:t>
            </a:r>
            <a:endParaRPr lang="en-US" altLang="zh-CN" sz="1600" dirty="0">
              <a:solidFill>
                <a:srgbClr val="FF0000"/>
              </a:solidFill>
            </a:endParaRPr>
          </a:p>
          <a:p>
            <a:r>
              <a:rPr lang="zh-CN" altLang="en-US" sz="1600" dirty="0">
                <a:solidFill>
                  <a:srgbClr val="FF0000"/>
                </a:solidFill>
              </a:rPr>
              <a:t>三层网络：不同的使用目的；</a:t>
            </a:r>
            <a:r>
              <a:rPr lang="en-US" altLang="zh-CN" sz="1600" dirty="0">
                <a:solidFill>
                  <a:srgbClr val="FF0000"/>
                </a:solidFill>
              </a:rPr>
              <a:t>OpenStack</a:t>
            </a:r>
            <a:r>
              <a:rPr lang="zh-CN" altLang="en-US" sz="1600" dirty="0">
                <a:solidFill>
                  <a:srgbClr val="FF0000"/>
                </a:solidFill>
              </a:rPr>
              <a:t>内部网络、外部网络、虚机网络</a:t>
            </a:r>
          </a:p>
        </p:txBody>
      </p:sp>
      <p:pic>
        <p:nvPicPr>
          <p:cNvPr id="8" name="内容占位符 5">
            <a:extLst>
              <a:ext uri="{FF2B5EF4-FFF2-40B4-BE49-F238E27FC236}">
                <a16:creationId xmlns:a16="http://schemas.microsoft.com/office/drawing/2014/main" id="{B09C7A0E-5501-4887-9A01-AA9A3FB78024}"/>
              </a:ext>
            </a:extLst>
          </p:cNvPr>
          <p:cNvPicPr>
            <a:picLocks noChangeAspect="1"/>
          </p:cNvPicPr>
          <p:nvPr/>
        </p:nvPicPr>
        <p:blipFill>
          <a:blip r:embed="rId2"/>
          <a:stretch>
            <a:fillRect/>
          </a:stretch>
        </p:blipFill>
        <p:spPr>
          <a:xfrm>
            <a:off x="1101303" y="1918494"/>
            <a:ext cx="6939816" cy="4466219"/>
          </a:xfrm>
          <a:prstGeom prst="rect">
            <a:avLst/>
          </a:prstGeom>
        </p:spPr>
      </p:pic>
    </p:spTree>
    <p:extLst>
      <p:ext uri="{BB962C8B-B14F-4D97-AF65-F5344CB8AC3E}">
        <p14:creationId xmlns:p14="http://schemas.microsoft.com/office/powerpoint/2010/main" val="1749267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solidFill>
                  <a:srgbClr val="FF0000"/>
                </a:solidFill>
              </a:rPr>
              <a:t>简介</a:t>
            </a:r>
            <a:r>
              <a:rPr lang="en-US" altLang="zh-CN" sz="2700" dirty="0">
                <a:solidFill>
                  <a:srgbClr val="FF0000"/>
                </a:solidFill>
              </a:rPr>
              <a:t>——</a:t>
            </a:r>
            <a:r>
              <a:rPr lang="zh-CN" altLang="en-US" sz="2700" dirty="0">
                <a:solidFill>
                  <a:srgbClr val="FF0000"/>
                </a:solidFill>
              </a:rPr>
              <a:t>四种节点</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17</a:t>
            </a:fld>
            <a:endParaRPr lang="zh-CN" altLang="en-US"/>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701" y="1177131"/>
            <a:ext cx="8134268" cy="4734719"/>
          </a:xfrm>
        </p:spPr>
      </p:pic>
    </p:spTree>
    <p:extLst>
      <p:ext uri="{BB962C8B-B14F-4D97-AF65-F5344CB8AC3E}">
        <p14:creationId xmlns:p14="http://schemas.microsoft.com/office/powerpoint/2010/main" val="2166407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物理部署模型</a:t>
            </a:r>
            <a:r>
              <a:rPr lang="en-US" altLang="zh-CN" sz="2700" dirty="0"/>
              <a:t>-</a:t>
            </a:r>
            <a:r>
              <a:rPr lang="zh-CN" altLang="en-US" sz="2700" dirty="0"/>
              <a:t>估算</a:t>
            </a:r>
          </a:p>
        </p:txBody>
      </p:sp>
      <p:sp>
        <p:nvSpPr>
          <p:cNvPr id="3" name="内容占位符 2"/>
          <p:cNvSpPr>
            <a:spLocks noGrp="1"/>
          </p:cNvSpPr>
          <p:nvPr>
            <p:ph idx="1"/>
          </p:nvPr>
        </p:nvSpPr>
        <p:spPr/>
        <p:txBody>
          <a:bodyPr>
            <a:normAutofit/>
          </a:bodyPr>
          <a:lstStyle/>
          <a:p>
            <a:pPr>
              <a:lnSpc>
                <a:spcPts val="2160"/>
              </a:lnSpc>
            </a:pPr>
            <a:r>
              <a:rPr lang="zh-CN" altLang="en-US" sz="1400" dirty="0"/>
              <a:t>物理模型设计</a:t>
            </a:r>
            <a:r>
              <a:rPr lang="en-US" altLang="zh-CN" sz="1400" dirty="0"/>
              <a:t>——</a:t>
            </a:r>
            <a:r>
              <a:rPr lang="zh-CN" altLang="en-US" sz="1287" dirty="0"/>
              <a:t>估算硬件容量</a:t>
            </a:r>
            <a:endParaRPr lang="en-US" altLang="zh-CN" sz="1287" dirty="0"/>
          </a:p>
          <a:p>
            <a:pPr lvl="1">
              <a:lnSpc>
                <a:spcPts val="2160"/>
              </a:lnSpc>
            </a:pPr>
            <a:r>
              <a:rPr lang="zh-CN" altLang="en-US" sz="1287" dirty="0"/>
              <a:t>例如：在</a:t>
            </a:r>
            <a:r>
              <a:rPr lang="en-US" altLang="zh-CN" sz="1287" dirty="0" err="1"/>
              <a:t>Openstack</a:t>
            </a:r>
            <a:r>
              <a:rPr lang="zh-CN" altLang="en-US" sz="1287" dirty="0"/>
              <a:t>环境中运行</a:t>
            </a:r>
            <a:r>
              <a:rPr lang="en-US" altLang="zh-CN" sz="1287" dirty="0"/>
              <a:t>200</a:t>
            </a:r>
            <a:r>
              <a:rPr lang="zh-CN" altLang="en-US" sz="1287" dirty="0"/>
              <a:t>个虚拟机</a:t>
            </a:r>
            <a:endParaRPr lang="en-US" altLang="zh-CN" sz="1287" dirty="0"/>
          </a:p>
          <a:p>
            <a:pPr lvl="2">
              <a:lnSpc>
                <a:spcPts val="2160"/>
              </a:lnSpc>
            </a:pPr>
            <a:r>
              <a:rPr lang="en-US" altLang="zh-CN" sz="1287" dirty="0"/>
              <a:t>CPU</a:t>
            </a:r>
            <a:r>
              <a:rPr lang="zh-CN" altLang="en-US" sz="1287" dirty="0"/>
              <a:t>评估</a:t>
            </a:r>
            <a:endParaRPr lang="en-US" altLang="zh-CN" sz="1287" dirty="0"/>
          </a:p>
          <a:p>
            <a:pPr lvl="3">
              <a:lnSpc>
                <a:spcPts val="2160"/>
              </a:lnSpc>
            </a:pPr>
            <a:r>
              <a:rPr lang="zh-CN" altLang="en-US" sz="1287" dirty="0"/>
              <a:t>逻辑</a:t>
            </a:r>
            <a:r>
              <a:rPr lang="en-US" altLang="zh-CN" sz="1287" dirty="0"/>
              <a:t>CPU</a:t>
            </a:r>
            <a:r>
              <a:rPr lang="zh-CN" altLang="en-US" sz="1287" dirty="0"/>
              <a:t>数：物理</a:t>
            </a:r>
            <a:r>
              <a:rPr lang="en-US" altLang="zh-CN" sz="1287" dirty="0"/>
              <a:t>CPU</a:t>
            </a:r>
            <a:r>
              <a:rPr lang="zh-CN" altLang="en-US" sz="1287" dirty="0"/>
              <a:t>*核数*超线程数；一个逻辑</a:t>
            </a:r>
            <a:r>
              <a:rPr lang="en-US" altLang="zh-CN" sz="1287" dirty="0"/>
              <a:t>CPU</a:t>
            </a:r>
            <a:r>
              <a:rPr lang="zh-CN" altLang="en-US" sz="1287" dirty="0"/>
              <a:t>对应一个虚拟</a:t>
            </a:r>
            <a:r>
              <a:rPr lang="en-US" altLang="zh-CN" sz="1287" dirty="0"/>
              <a:t>CPU</a:t>
            </a:r>
            <a:r>
              <a:rPr lang="zh-CN" altLang="en-US" sz="1287" dirty="0"/>
              <a:t>；一个虚拟</a:t>
            </a:r>
            <a:r>
              <a:rPr lang="en-US" altLang="zh-CN" sz="1287" dirty="0"/>
              <a:t>CPU</a:t>
            </a:r>
            <a:r>
              <a:rPr lang="zh-CN" altLang="en-US" sz="1287" dirty="0"/>
              <a:t>支持多个虚拟机</a:t>
            </a:r>
            <a:r>
              <a:rPr lang="en-US" altLang="zh-CN" sz="1287" dirty="0"/>
              <a:t>【</a:t>
            </a:r>
            <a:r>
              <a:rPr lang="zh-CN" altLang="en-US" sz="1287" dirty="0"/>
              <a:t>影响性能；可以使用频数计算</a:t>
            </a:r>
            <a:r>
              <a:rPr lang="en-US" altLang="zh-CN" sz="1287" dirty="0"/>
              <a:t>】</a:t>
            </a:r>
            <a:r>
              <a:rPr lang="zh-CN" altLang="en-US" sz="1287" dirty="0"/>
              <a:t>；一个虚拟机可以使用多个虚拟</a:t>
            </a:r>
            <a:r>
              <a:rPr lang="en-US" altLang="zh-CN" sz="1287" dirty="0"/>
              <a:t>CPU</a:t>
            </a:r>
            <a:r>
              <a:rPr lang="zh-CN" altLang="en-US" sz="1287" dirty="0"/>
              <a:t>，但不能多于逻辑</a:t>
            </a:r>
            <a:r>
              <a:rPr lang="en-US" altLang="zh-CN" sz="1287" dirty="0"/>
              <a:t>CPU</a:t>
            </a:r>
            <a:r>
              <a:rPr lang="zh-CN" altLang="en-US" sz="1287" dirty="0"/>
              <a:t>数；</a:t>
            </a:r>
            <a:endParaRPr lang="en-US" altLang="zh-CN" sz="1287" dirty="0"/>
          </a:p>
          <a:p>
            <a:pPr lvl="3">
              <a:lnSpc>
                <a:spcPts val="2160"/>
              </a:lnSpc>
            </a:pPr>
            <a:r>
              <a:rPr lang="zh-CN" altLang="en-US" sz="1287" dirty="0"/>
              <a:t>可以超额分配，但是不能超额执行；超分：单台物理机中虚拟机个数＊频数</a:t>
            </a:r>
            <a:r>
              <a:rPr lang="en-US" altLang="zh-CN" sz="1287" dirty="0"/>
              <a:t>&gt;</a:t>
            </a:r>
            <a:r>
              <a:rPr lang="zh-CN" altLang="en-US" sz="1287" dirty="0"/>
              <a:t>物理频数</a:t>
            </a:r>
            <a:endParaRPr lang="en-US" altLang="zh-CN" sz="1287" dirty="0"/>
          </a:p>
          <a:p>
            <a:pPr lvl="2">
              <a:lnSpc>
                <a:spcPts val="2160"/>
              </a:lnSpc>
            </a:pPr>
            <a:r>
              <a:rPr lang="zh-CN" altLang="en-US" sz="1287" dirty="0"/>
              <a:t>内存评估</a:t>
            </a:r>
            <a:endParaRPr lang="en-US" altLang="zh-CN" sz="1287" dirty="0"/>
          </a:p>
          <a:p>
            <a:pPr lvl="3">
              <a:lnSpc>
                <a:spcPts val="2160"/>
              </a:lnSpc>
            </a:pPr>
            <a:r>
              <a:rPr lang="zh-CN" altLang="en-US" sz="1287" dirty="0"/>
              <a:t>单台物理机虚拟机个数*虚拟机最大动态分配内存</a:t>
            </a:r>
            <a:r>
              <a:rPr lang="en-US" altLang="zh-CN" sz="1287" dirty="0"/>
              <a:t>+</a:t>
            </a:r>
            <a:r>
              <a:rPr lang="zh-CN" altLang="en-US" sz="1287" dirty="0"/>
              <a:t>主机内存用量</a:t>
            </a:r>
            <a:endParaRPr lang="en-US" altLang="zh-CN" sz="1287" dirty="0"/>
          </a:p>
          <a:p>
            <a:pPr lvl="2">
              <a:lnSpc>
                <a:spcPts val="2160"/>
              </a:lnSpc>
            </a:pPr>
            <a:r>
              <a:rPr lang="zh-CN" altLang="en-US" sz="1287" dirty="0"/>
              <a:t>网络评估</a:t>
            </a:r>
            <a:endParaRPr lang="en-US" altLang="zh-CN" sz="1287" dirty="0"/>
          </a:p>
          <a:p>
            <a:pPr lvl="3">
              <a:lnSpc>
                <a:spcPts val="2160"/>
              </a:lnSpc>
            </a:pPr>
            <a:r>
              <a:rPr lang="zh-CN" altLang="en-US" sz="1287" dirty="0"/>
              <a:t>网卡带宽</a:t>
            </a:r>
            <a:r>
              <a:rPr lang="en-US" altLang="zh-CN" sz="1287" dirty="0"/>
              <a:t>&gt;</a:t>
            </a:r>
            <a:r>
              <a:rPr lang="zh-CN" altLang="en-US" sz="1287" dirty="0"/>
              <a:t>单个虚拟机带宽*虚拟机个数；公共</a:t>
            </a:r>
            <a:r>
              <a:rPr lang="en-US" altLang="zh-CN" sz="1287" dirty="0"/>
              <a:t>IP</a:t>
            </a:r>
            <a:r>
              <a:rPr lang="zh-CN" altLang="en-US" sz="1287" dirty="0"/>
              <a:t>地址个数；浮动</a:t>
            </a:r>
            <a:r>
              <a:rPr lang="en-US" altLang="zh-CN" sz="1287" dirty="0"/>
              <a:t>IP</a:t>
            </a:r>
            <a:r>
              <a:rPr lang="zh-CN" altLang="en-US" sz="1287" dirty="0"/>
              <a:t>地址个数</a:t>
            </a:r>
            <a:endParaRPr lang="en-US" altLang="zh-CN" sz="1287" dirty="0"/>
          </a:p>
          <a:p>
            <a:pPr lvl="2">
              <a:lnSpc>
                <a:spcPts val="2160"/>
              </a:lnSpc>
            </a:pPr>
            <a:r>
              <a:rPr lang="zh-CN" altLang="en-US" sz="1287" dirty="0"/>
              <a:t>存储评估</a:t>
            </a:r>
            <a:endParaRPr lang="en-US" altLang="zh-CN" sz="1287" dirty="0"/>
          </a:p>
          <a:p>
            <a:pPr lvl="3">
              <a:lnSpc>
                <a:spcPts val="2160"/>
              </a:lnSpc>
            </a:pPr>
            <a:r>
              <a:rPr lang="zh-CN" altLang="en-US" sz="1287" dirty="0"/>
              <a:t>虚拟机的临时存储</a:t>
            </a:r>
            <a:r>
              <a:rPr lang="en-US" altLang="zh-CN" sz="1287" dirty="0"/>
              <a:t>+</a:t>
            </a:r>
            <a:r>
              <a:rPr lang="zh-CN" altLang="en-US" sz="1287" dirty="0"/>
              <a:t>永久存储；存储节点的对象存储、块存储和文件共享存储</a:t>
            </a:r>
            <a:endParaRPr lang="en-US" altLang="zh-CN" sz="1287" dirty="0"/>
          </a:p>
          <a:p>
            <a:pPr lvl="1">
              <a:lnSpc>
                <a:spcPts val="2160"/>
              </a:lnSpc>
            </a:pPr>
            <a:endParaRPr lang="en-US" altLang="zh-CN" sz="1287" dirty="0"/>
          </a:p>
          <a:p>
            <a:pPr lvl="1">
              <a:lnSpc>
                <a:spcPts val="2160"/>
              </a:lnSpc>
            </a:pPr>
            <a:r>
              <a:rPr lang="zh-CN" altLang="en-US" sz="1287" dirty="0"/>
              <a:t>最佳实践</a:t>
            </a:r>
            <a:endParaRPr lang="en-US" altLang="zh-CN" sz="1287" dirty="0"/>
          </a:p>
          <a:p>
            <a:pPr lvl="2">
              <a:lnSpc>
                <a:spcPts val="2160"/>
              </a:lnSpc>
            </a:pPr>
            <a:r>
              <a:rPr lang="zh-CN" altLang="en-US" sz="1287" dirty="0"/>
              <a:t>分析需求、考虑需求增长情况、持续跟踪每一个服务单元、丢弃和替换服务单元；按需调整</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18</a:t>
            </a:fld>
            <a:endParaRPr lang="zh-CN" altLang="en-US"/>
          </a:p>
        </p:txBody>
      </p:sp>
    </p:spTree>
    <p:extLst>
      <p:ext uri="{BB962C8B-B14F-4D97-AF65-F5344CB8AC3E}">
        <p14:creationId xmlns:p14="http://schemas.microsoft.com/office/powerpoint/2010/main" val="157357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7" name="内容占位符 2"/>
          <p:cNvSpPr txBox="1">
            <a:spLocks/>
          </p:cNvSpPr>
          <p:nvPr/>
        </p:nvSpPr>
        <p:spPr>
          <a:xfrm>
            <a:off x="4222750" y="1308100"/>
            <a:ext cx="3907748" cy="481150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200"/>
              </a:lnSpc>
            </a:pPr>
            <a:r>
              <a:rPr lang="zh-CN" altLang="en-US" sz="1500" dirty="0"/>
              <a:t>简介</a:t>
            </a:r>
            <a:endParaRPr lang="en-US" altLang="zh-CN" sz="1500" dirty="0"/>
          </a:p>
          <a:p>
            <a:pPr lvl="1">
              <a:lnSpc>
                <a:spcPts val="2200"/>
              </a:lnSpc>
            </a:pPr>
            <a:r>
              <a:rPr lang="zh-CN" altLang="en-US" sz="1387" dirty="0"/>
              <a:t>概述</a:t>
            </a:r>
            <a:endParaRPr lang="en-US" altLang="zh-CN" sz="1387" dirty="0"/>
          </a:p>
          <a:p>
            <a:pPr lvl="1">
              <a:lnSpc>
                <a:spcPts val="2200"/>
              </a:lnSpc>
            </a:pPr>
            <a:r>
              <a:rPr lang="zh-CN" altLang="en-US" sz="1387" dirty="0"/>
              <a:t>设计理念</a:t>
            </a:r>
            <a:endParaRPr lang="en-US" altLang="zh-CN" sz="1387" dirty="0"/>
          </a:p>
          <a:p>
            <a:pPr lvl="1">
              <a:lnSpc>
                <a:spcPts val="2200"/>
              </a:lnSpc>
            </a:pPr>
            <a:r>
              <a:rPr lang="zh-CN" altLang="en-US" sz="1387" dirty="0"/>
              <a:t>参考架构：虚拟机创建过程</a:t>
            </a:r>
            <a:endParaRPr lang="en-US" altLang="zh-CN" sz="1387" dirty="0"/>
          </a:p>
          <a:p>
            <a:pPr lvl="1">
              <a:lnSpc>
                <a:spcPts val="2200"/>
              </a:lnSpc>
            </a:pPr>
            <a:r>
              <a:rPr lang="zh-CN" altLang="en-US" sz="1387" dirty="0"/>
              <a:t>从架构设计到物理部署</a:t>
            </a:r>
            <a:endParaRPr lang="en-US" altLang="zh-CN" sz="1387" dirty="0"/>
          </a:p>
          <a:p>
            <a:pPr>
              <a:lnSpc>
                <a:spcPts val="2200"/>
              </a:lnSpc>
            </a:pPr>
            <a:r>
              <a:rPr lang="zh-CN" altLang="en-US" sz="1500" dirty="0">
                <a:solidFill>
                  <a:srgbClr val="FF0000"/>
                </a:solidFill>
              </a:rPr>
              <a:t>部署</a:t>
            </a:r>
            <a:endParaRPr lang="en-US" altLang="zh-CN" sz="1500" dirty="0">
              <a:solidFill>
                <a:srgbClr val="FF0000"/>
              </a:solidFill>
            </a:endParaRPr>
          </a:p>
          <a:p>
            <a:pPr lvl="1">
              <a:lnSpc>
                <a:spcPts val="2200"/>
              </a:lnSpc>
            </a:pPr>
            <a:r>
              <a:rPr lang="en-US" altLang="zh-CN" sz="1387" dirty="0"/>
              <a:t>DevOps</a:t>
            </a:r>
          </a:p>
          <a:p>
            <a:pPr lvl="1">
              <a:lnSpc>
                <a:spcPts val="2200"/>
              </a:lnSpc>
            </a:pPr>
            <a:r>
              <a:rPr lang="en-US" altLang="zh-CN" sz="1387" dirty="0"/>
              <a:t>OpenStack</a:t>
            </a:r>
            <a:r>
              <a:rPr lang="zh-CN" altLang="en-US" sz="1387" dirty="0"/>
              <a:t>和</a:t>
            </a:r>
            <a:r>
              <a:rPr lang="en-US" altLang="zh-CN" sz="1387" dirty="0"/>
              <a:t>DevOps</a:t>
            </a:r>
          </a:p>
          <a:p>
            <a:pPr>
              <a:lnSpc>
                <a:spcPts val="2200"/>
              </a:lnSpc>
            </a:pPr>
            <a:r>
              <a:rPr lang="zh-CN" altLang="en-US" sz="1500" dirty="0"/>
              <a:t>云控制器</a:t>
            </a:r>
            <a:endParaRPr lang="en-US" altLang="zh-CN" sz="1500" dirty="0"/>
          </a:p>
          <a:p>
            <a:pPr lvl="1">
              <a:lnSpc>
                <a:spcPts val="2200"/>
              </a:lnSpc>
            </a:pPr>
            <a:r>
              <a:rPr lang="en-US" altLang="zh-CN" sz="1387" dirty="0"/>
              <a:t>Keystone</a:t>
            </a:r>
            <a:r>
              <a:rPr lang="zh-CN" altLang="en-US" sz="1387" dirty="0"/>
              <a:t>、</a:t>
            </a:r>
            <a:r>
              <a:rPr lang="en-US" altLang="zh-CN" sz="1387" dirty="0"/>
              <a:t>Nova</a:t>
            </a:r>
            <a:r>
              <a:rPr lang="zh-CN" altLang="en-US" sz="1387" dirty="0"/>
              <a:t>及其他服务</a:t>
            </a:r>
            <a:endParaRPr lang="en-US" altLang="zh-CN" sz="1387" dirty="0"/>
          </a:p>
          <a:p>
            <a:pPr>
              <a:lnSpc>
                <a:spcPts val="2200"/>
              </a:lnSpc>
            </a:pPr>
            <a:r>
              <a:rPr lang="zh-CN" altLang="en-US" sz="1500" dirty="0"/>
              <a:t>计算节点</a:t>
            </a:r>
            <a:endParaRPr lang="en-US" altLang="zh-CN" sz="1500" dirty="0"/>
          </a:p>
          <a:p>
            <a:pPr lvl="1">
              <a:lnSpc>
                <a:spcPts val="2200"/>
              </a:lnSpc>
            </a:pPr>
            <a:r>
              <a:rPr lang="en-US" altLang="zh-CN" sz="1387" dirty="0"/>
              <a:t>Hypervisor</a:t>
            </a:r>
            <a:r>
              <a:rPr lang="zh-CN" altLang="en-US" sz="1387" dirty="0"/>
              <a:t>、</a:t>
            </a:r>
            <a:r>
              <a:rPr lang="en-US" altLang="zh-CN" sz="1387" dirty="0"/>
              <a:t>Magnum</a:t>
            </a:r>
          </a:p>
          <a:p>
            <a:pPr>
              <a:lnSpc>
                <a:spcPts val="2200"/>
              </a:lnSpc>
            </a:pPr>
            <a:r>
              <a:rPr lang="zh-CN" altLang="en-US" sz="1500" dirty="0"/>
              <a:t>存储节点</a:t>
            </a:r>
            <a:r>
              <a:rPr lang="en-US" altLang="zh-CN" sz="1500" dirty="0"/>
              <a:t>-Cinder</a:t>
            </a:r>
          </a:p>
          <a:p>
            <a:pPr>
              <a:lnSpc>
                <a:spcPts val="2200"/>
              </a:lnSpc>
            </a:pPr>
            <a:r>
              <a:rPr lang="zh-CN" altLang="en-US" sz="1500" dirty="0"/>
              <a:t>网络节点</a:t>
            </a:r>
            <a:r>
              <a:rPr lang="en-US" altLang="zh-CN" sz="1500" dirty="0"/>
              <a:t>-Neutron</a:t>
            </a:r>
          </a:p>
          <a:p>
            <a:pPr>
              <a:lnSpc>
                <a:spcPts val="2200"/>
              </a:lnSpc>
            </a:pPr>
            <a:endParaRPr lang="zh-CN" altLang="en-US" dirty="0"/>
          </a:p>
        </p:txBody>
      </p:sp>
      <p:sp>
        <p:nvSpPr>
          <p:cNvPr id="8" name="灯片编号占位符 7"/>
          <p:cNvSpPr>
            <a:spLocks noGrp="1"/>
          </p:cNvSpPr>
          <p:nvPr>
            <p:ph type="sldNum" sz="quarter" idx="12"/>
          </p:nvPr>
        </p:nvSpPr>
        <p:spPr/>
        <p:txBody>
          <a:bodyPr/>
          <a:lstStyle/>
          <a:p>
            <a:fld id="{BABF2E31-B6D9-4E75-B361-BBD7240E05ED}" type="slidenum">
              <a:rPr lang="zh-CN" altLang="en-US" smtClean="0"/>
              <a:t>19</a:t>
            </a:fld>
            <a:endParaRPr lang="zh-CN" altLang="en-US"/>
          </a:p>
        </p:txBody>
      </p:sp>
    </p:spTree>
    <p:extLst>
      <p:ext uri="{BB962C8B-B14F-4D97-AF65-F5344CB8AC3E}">
        <p14:creationId xmlns:p14="http://schemas.microsoft.com/office/powerpoint/2010/main" val="229086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en-US" altLang="zh-CN" sz="2700" dirty="0" err="1"/>
              <a:t>Openstack</a:t>
            </a:r>
            <a:r>
              <a:rPr lang="zh-CN" altLang="en-US" sz="2700" dirty="0"/>
              <a:t>是什么？</a:t>
            </a:r>
            <a:r>
              <a:rPr lang="en-US" altLang="zh-CN" sz="2700" dirty="0"/>
              <a:t>**********</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en-US" altLang="zh-CN" sz="1400" dirty="0"/>
              <a:t>OpenStack</a:t>
            </a:r>
            <a:r>
              <a:rPr lang="zh-CN" altLang="en-US" sz="1400" dirty="0"/>
              <a:t>是</a:t>
            </a:r>
            <a:r>
              <a:rPr lang="zh-CN" altLang="en-US" sz="1400" b="1" dirty="0">
                <a:solidFill>
                  <a:srgbClr val="FF0000"/>
                </a:solidFill>
              </a:rPr>
              <a:t>开源云计算管理平台，</a:t>
            </a:r>
            <a:endParaRPr lang="en-US" altLang="zh-CN" sz="1400" b="1" dirty="0">
              <a:solidFill>
                <a:srgbClr val="FF0000"/>
              </a:solidFill>
            </a:endParaRPr>
          </a:p>
          <a:p>
            <a:pPr>
              <a:lnSpc>
                <a:spcPts val="2160"/>
              </a:lnSpc>
            </a:pPr>
            <a:r>
              <a:rPr lang="zh-CN" altLang="en-US" sz="1400" b="1" dirty="0">
                <a:solidFill>
                  <a:srgbClr val="FF0000"/>
                </a:solidFill>
              </a:rPr>
              <a:t>通过命令行或者基于 </a:t>
            </a:r>
            <a:r>
              <a:rPr lang="en-US" altLang="zh-CN" sz="1400" b="1" dirty="0">
                <a:solidFill>
                  <a:srgbClr val="FF0000"/>
                </a:solidFill>
              </a:rPr>
              <a:t>Web </a:t>
            </a:r>
            <a:r>
              <a:rPr lang="zh-CN" altLang="en-US" sz="1400" b="1" dirty="0">
                <a:solidFill>
                  <a:srgbClr val="FF0000"/>
                </a:solidFill>
              </a:rPr>
              <a:t>的可视化控制面板来管理 </a:t>
            </a:r>
            <a:r>
              <a:rPr lang="en-US" altLang="zh-CN" sz="1400" b="1" dirty="0">
                <a:solidFill>
                  <a:srgbClr val="FF0000"/>
                </a:solidFill>
              </a:rPr>
              <a:t>IaaS </a:t>
            </a:r>
            <a:r>
              <a:rPr lang="zh-CN" altLang="en-US" sz="1400" b="1" dirty="0">
                <a:solidFill>
                  <a:srgbClr val="FF0000"/>
                </a:solidFill>
              </a:rPr>
              <a:t>云端的 资源池</a:t>
            </a:r>
            <a:endParaRPr lang="en-US" altLang="zh-CN" sz="1400" b="1" dirty="0">
              <a:solidFill>
                <a:srgbClr val="FF0000"/>
              </a:solidFill>
            </a:endParaRPr>
          </a:p>
          <a:p>
            <a:pPr>
              <a:lnSpc>
                <a:spcPts val="2160"/>
              </a:lnSpc>
            </a:pPr>
            <a:r>
              <a:rPr lang="zh-CN" altLang="en-US" sz="1400" b="1" dirty="0">
                <a:solidFill>
                  <a:srgbClr val="FF0000"/>
                </a:solidFill>
              </a:rPr>
              <a:t>可控制整个数据中心的大型计算，存储和网络 资源池  </a:t>
            </a:r>
            <a:r>
              <a:rPr lang="zh-CN" altLang="en-US" sz="1400" b="1" dirty="0"/>
              <a:t>。</a:t>
            </a:r>
            <a:endParaRPr lang="zh-CN" altLang="en-US" sz="1400" dirty="0"/>
          </a:p>
          <a:p>
            <a:pPr>
              <a:lnSpc>
                <a:spcPts val="2160"/>
              </a:lnSpc>
            </a:pPr>
            <a:r>
              <a:rPr lang="zh-CN" altLang="en-US" sz="1400" dirty="0"/>
              <a:t>用户能够通过</a:t>
            </a:r>
            <a:r>
              <a:rPr lang="en-US" altLang="zh-CN" sz="1400" dirty="0">
                <a:solidFill>
                  <a:srgbClr val="FF0000"/>
                </a:solidFill>
              </a:rPr>
              <a:t>Web</a:t>
            </a:r>
            <a:r>
              <a:rPr lang="zh-CN" altLang="en-US" sz="1400" dirty="0">
                <a:solidFill>
                  <a:srgbClr val="FF0000"/>
                </a:solidFill>
              </a:rPr>
              <a:t>界面、命令行或 </a:t>
            </a:r>
            <a:r>
              <a:rPr lang="en-US" altLang="zh-CN" sz="1400" dirty="0">
                <a:solidFill>
                  <a:srgbClr val="FF0000"/>
                </a:solidFill>
              </a:rPr>
              <a:t>API</a:t>
            </a:r>
            <a:r>
              <a:rPr lang="zh-CN" altLang="en-US" sz="1400" dirty="0">
                <a:solidFill>
                  <a:srgbClr val="FF0000"/>
                </a:solidFill>
              </a:rPr>
              <a:t>接口 </a:t>
            </a:r>
            <a:r>
              <a:rPr lang="zh-CN" altLang="en-US" sz="1400" dirty="0"/>
              <a:t>配置资源。</a:t>
            </a:r>
            <a:endParaRPr lang="en-US" altLang="zh-CN" sz="1400" dirty="0"/>
          </a:p>
          <a:p>
            <a:pPr>
              <a:lnSpc>
                <a:spcPts val="2160"/>
              </a:lnSpc>
            </a:pPr>
            <a:r>
              <a:rPr lang="zh-CN" altLang="en-US" sz="1400" dirty="0">
                <a:solidFill>
                  <a:srgbClr val="FF0000"/>
                </a:solidFill>
              </a:rPr>
              <a:t>既是一个社区，也是一个项目和一个开源软件，提供了一个部署云的操作平台或工具集</a:t>
            </a: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zh-CN" altLang="en-US" sz="1400" dirty="0"/>
          </a:p>
        </p:txBody>
      </p:sp>
      <p:sp>
        <p:nvSpPr>
          <p:cNvPr id="17" name="灯片编号占位符 16"/>
          <p:cNvSpPr>
            <a:spLocks noGrp="1"/>
          </p:cNvSpPr>
          <p:nvPr>
            <p:ph type="sldNum" sz="quarter" idx="12"/>
          </p:nvPr>
        </p:nvSpPr>
        <p:spPr/>
        <p:txBody>
          <a:bodyPr/>
          <a:lstStyle/>
          <a:p>
            <a:fld id="{BABF2E31-B6D9-4E75-B361-BBD7240E05ED}" type="slidenum">
              <a:rPr lang="zh-CN" altLang="en-US" smtClean="0"/>
              <a:t>2</a:t>
            </a:fld>
            <a:endParaRPr lang="zh-CN" altLang="en-US"/>
          </a:p>
        </p:txBody>
      </p:sp>
      <p:sp>
        <p:nvSpPr>
          <p:cNvPr id="148" name="文本框 147"/>
          <p:cNvSpPr txBox="1">
            <a:spLocks/>
          </p:cNvSpPr>
          <p:nvPr/>
        </p:nvSpPr>
        <p:spPr bwMode="auto">
          <a:xfrm>
            <a:off x="6230374" y="913024"/>
            <a:ext cx="2370320" cy="659947"/>
          </a:xfrm>
          <a:prstGeom prst="roundRect">
            <a:avLst/>
          </a:prstGeom>
          <a:gradFill flip="none" rotWithShape="1">
            <a:gsLst>
              <a:gs pos="0">
                <a:srgbClr val="15B0E8">
                  <a:shade val="30000"/>
                  <a:satMod val="115000"/>
                </a:srgbClr>
              </a:gs>
              <a:gs pos="50000">
                <a:srgbClr val="15B0E8">
                  <a:shade val="67500"/>
                  <a:satMod val="115000"/>
                </a:srgbClr>
              </a:gs>
              <a:gs pos="100000">
                <a:srgbClr val="15B0E8">
                  <a:shade val="100000"/>
                  <a:satMod val="115000"/>
                </a:srgbClr>
              </a:gs>
            </a:gsLst>
            <a:path path="circle">
              <a:fillToRect l="100000" t="100000"/>
            </a:path>
            <a:tileRect r="-100000" b="-100000"/>
          </a:grad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marL="171450" indent="-171450">
              <a:buFont typeface="Arial" panose="020B0604020202020204" pitchFamily="34" charset="0"/>
              <a:buChar char="•"/>
            </a:pPr>
            <a:r>
              <a:rPr lang="zh-CN" altLang="en-US"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自身不提供虚拟化技术</a:t>
            </a:r>
            <a:endParaRPr lang="en-US" altLang="zh-CN"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450" indent="-171450">
              <a:buFont typeface="Arial" panose="020B0604020202020204" pitchFamily="34" charset="0"/>
              <a:buChar char="•"/>
            </a:pPr>
            <a:r>
              <a:rPr lang="zh-CN" altLang="en-US"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调用多种技术实现多资源池管理</a:t>
            </a:r>
            <a:endParaRPr lang="en-US" altLang="zh-CN"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450" indent="-171450">
              <a:buFont typeface="Arial" panose="020B0604020202020204" pitchFamily="34" charset="0"/>
              <a:buChar char="•"/>
            </a:pPr>
            <a:r>
              <a:rPr lang="zh-CN" altLang="en-US"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对外提供统一管理接口</a:t>
            </a:r>
            <a:endParaRPr lang="en-US" altLang="zh-CN"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9" name="文本框 148"/>
          <p:cNvSpPr txBox="1">
            <a:spLocks/>
          </p:cNvSpPr>
          <p:nvPr/>
        </p:nvSpPr>
        <p:spPr bwMode="auto">
          <a:xfrm>
            <a:off x="6230374" y="1957805"/>
            <a:ext cx="2365149" cy="659947"/>
          </a:xfrm>
          <a:prstGeom prst="roundRect">
            <a:avLst/>
          </a:prstGeom>
          <a:gradFill flip="none" rotWithShape="1">
            <a:gsLst>
              <a:gs pos="0">
                <a:srgbClr val="15B0E8">
                  <a:shade val="30000"/>
                  <a:satMod val="115000"/>
                </a:srgbClr>
              </a:gs>
              <a:gs pos="50000">
                <a:srgbClr val="15B0E8">
                  <a:shade val="67500"/>
                  <a:satMod val="115000"/>
                </a:srgbClr>
              </a:gs>
              <a:gs pos="100000">
                <a:srgbClr val="15B0E8">
                  <a:shade val="100000"/>
                  <a:satMod val="115000"/>
                </a:srgbClr>
              </a:gs>
            </a:gsLst>
            <a:path path="circle">
              <a:fillToRect l="100000" t="100000"/>
            </a:path>
            <a:tileRect r="-100000" b="-100000"/>
          </a:gradFill>
          <a:ln w="9525" algn="ctr">
            <a:noFill/>
            <a:miter lim="800000"/>
            <a:headEnd/>
            <a:tailEnd/>
          </a:ln>
        </p:spPr>
        <p:txBody>
          <a:bodyPr vert="horz" wrap="square" lIns="87802" tIns="43901" rIns="87802" bIns="43901" numCol="1" rtlCol="0" anchor="ctr" anchorCtr="0" compatLnSpc="1">
            <a:prstTxWarp prst="textNoShape">
              <a:avLst/>
            </a:prstTxWarp>
            <a:spAutoFit/>
          </a:bodyPr>
          <a:lstStyle>
            <a:defPPr>
              <a:defRPr lang="zh-CN"/>
            </a:defPPr>
            <a:lvl1pPr marL="171450" indent="-171450">
              <a:buFont typeface="Arial" panose="020B0604020202020204" pitchFamily="34" charset="0"/>
              <a:buChar char="•"/>
              <a:defRPr sz="1400">
                <a:latin typeface="+mn-ea"/>
                <a:ea typeface="+mn-ea"/>
              </a:defRPr>
            </a:lvl1pPr>
          </a:lstStyle>
          <a:p>
            <a:r>
              <a:rPr lang="zh-CN" altLang="en-US"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环境隔离，资源复用</a:t>
            </a:r>
            <a:endParaRPr lang="en-US" altLang="zh-CN"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降低隔离损耗，提升运行效率</a:t>
            </a:r>
            <a:endParaRPr lang="en-US" altLang="zh-CN"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1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提供高级虚拟化特性</a:t>
            </a:r>
          </a:p>
        </p:txBody>
      </p:sp>
      <p:pic>
        <p:nvPicPr>
          <p:cNvPr id="4" name="图片 3">
            <a:extLst>
              <a:ext uri="{FF2B5EF4-FFF2-40B4-BE49-F238E27FC236}">
                <a16:creationId xmlns:a16="http://schemas.microsoft.com/office/drawing/2014/main" id="{99B971CE-7112-4980-9352-9E9CF7980F25}"/>
              </a:ext>
            </a:extLst>
          </p:cNvPr>
          <p:cNvPicPr>
            <a:picLocks noChangeAspect="1"/>
          </p:cNvPicPr>
          <p:nvPr/>
        </p:nvPicPr>
        <p:blipFill>
          <a:blip r:embed="rId2"/>
          <a:stretch>
            <a:fillRect/>
          </a:stretch>
        </p:blipFill>
        <p:spPr>
          <a:xfrm>
            <a:off x="939302" y="2930559"/>
            <a:ext cx="7263817" cy="3692489"/>
          </a:xfrm>
          <a:prstGeom prst="rect">
            <a:avLst/>
          </a:prstGeom>
        </p:spPr>
      </p:pic>
    </p:spTree>
    <p:extLst>
      <p:ext uri="{BB962C8B-B14F-4D97-AF65-F5344CB8AC3E}">
        <p14:creationId xmlns:p14="http://schemas.microsoft.com/office/powerpoint/2010/main" val="335928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部署</a:t>
            </a:r>
            <a:r>
              <a:rPr lang="en-US" altLang="zh-CN" sz="2700" dirty="0"/>
              <a:t>——DevOps</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zh-CN" altLang="en-US" sz="1400" dirty="0"/>
              <a:t>矛盾</a:t>
            </a:r>
            <a:endParaRPr lang="en-US" altLang="zh-CN" sz="1400" dirty="0"/>
          </a:p>
          <a:p>
            <a:pPr lvl="1">
              <a:lnSpc>
                <a:spcPts val="2160"/>
              </a:lnSpc>
            </a:pPr>
            <a:r>
              <a:rPr lang="zh-CN" altLang="en-US" sz="1287" dirty="0"/>
              <a:t>对于运维来说，稳定压倒一切，新 </a:t>
            </a:r>
            <a:r>
              <a:rPr lang="en-US" altLang="zh-CN" sz="1287" dirty="0"/>
              <a:t>Feature </a:t>
            </a:r>
            <a:r>
              <a:rPr lang="zh-CN" altLang="en-US" sz="1287" dirty="0"/>
              <a:t>越少越好。而对于研发来说，却希望能开发更多的功能。</a:t>
            </a:r>
            <a:endParaRPr lang="en-US" altLang="zh-CN" sz="1287" dirty="0"/>
          </a:p>
          <a:p>
            <a:pPr>
              <a:lnSpc>
                <a:spcPts val="2160"/>
              </a:lnSpc>
            </a:pPr>
            <a:r>
              <a:rPr lang="en-US" altLang="zh-CN" sz="1400" dirty="0"/>
              <a:t>DevOps </a:t>
            </a:r>
            <a:r>
              <a:rPr lang="zh-CN" altLang="en-US" sz="1400" dirty="0"/>
              <a:t>的理念</a:t>
            </a:r>
            <a:endParaRPr lang="en-US" altLang="zh-CN" sz="1400" dirty="0"/>
          </a:p>
          <a:p>
            <a:pPr lvl="1">
              <a:lnSpc>
                <a:spcPts val="2160"/>
              </a:lnSpc>
            </a:pPr>
            <a:r>
              <a:rPr lang="zh-CN" altLang="en-US" sz="1287" dirty="0"/>
              <a:t>让研发（</a:t>
            </a:r>
            <a:r>
              <a:rPr lang="en-US" altLang="zh-CN" sz="1287" dirty="0"/>
              <a:t>Development</a:t>
            </a:r>
            <a:r>
              <a:rPr lang="zh-CN" altLang="en-US" sz="1287" dirty="0"/>
              <a:t>）和运维（</a:t>
            </a:r>
            <a:r>
              <a:rPr lang="en-US" altLang="zh-CN" sz="1287" dirty="0"/>
              <a:t>Operations</a:t>
            </a:r>
            <a:r>
              <a:rPr lang="zh-CN" altLang="en-US" sz="1287" dirty="0"/>
              <a:t>）一体化，让团队从业务需求出发，向着同一个目标前进。</a:t>
            </a:r>
            <a:endParaRPr lang="en-US" altLang="zh-CN" sz="1287" dirty="0"/>
          </a:p>
          <a:p>
            <a:pPr>
              <a:lnSpc>
                <a:spcPts val="2160"/>
              </a:lnSpc>
            </a:pPr>
            <a:endParaRPr lang="en-US" altLang="zh-CN" sz="1400" dirty="0"/>
          </a:p>
          <a:p>
            <a:pPr>
              <a:lnSpc>
                <a:spcPts val="2160"/>
              </a:lnSpc>
            </a:pPr>
            <a:r>
              <a:rPr lang="en-US" altLang="zh-CN" sz="1400" dirty="0"/>
              <a:t>DevOps </a:t>
            </a:r>
            <a:r>
              <a:rPr lang="zh-CN" altLang="en-US" sz="1400" dirty="0"/>
              <a:t>是一种软件研发管理的思想，方法论，他追求的是一种没有隔阂的理想的研发协作的状态，可能涉及到的角色有开发、测试、产品、项目管理、运维等等。</a:t>
            </a:r>
            <a:endParaRPr lang="en-US" altLang="zh-CN" sz="1400" dirty="0"/>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20</a:t>
            </a:fld>
            <a:endParaRPr lang="zh-CN" altLang="en-US"/>
          </a:p>
        </p:txBody>
      </p:sp>
      <p:pic>
        <p:nvPicPr>
          <p:cNvPr id="7" name="图片 6"/>
          <p:cNvPicPr>
            <a:picLocks noChangeAspect="1"/>
          </p:cNvPicPr>
          <p:nvPr/>
        </p:nvPicPr>
        <p:blipFill>
          <a:blip r:embed="rId2"/>
          <a:stretch>
            <a:fillRect/>
          </a:stretch>
        </p:blipFill>
        <p:spPr>
          <a:xfrm>
            <a:off x="768350" y="3486148"/>
            <a:ext cx="5030351" cy="3314701"/>
          </a:xfrm>
          <a:prstGeom prst="rect">
            <a:avLst/>
          </a:prstGeom>
        </p:spPr>
      </p:pic>
      <p:sp>
        <p:nvSpPr>
          <p:cNvPr id="8" name="矩形 7"/>
          <p:cNvSpPr/>
          <p:nvPr/>
        </p:nvSpPr>
        <p:spPr>
          <a:xfrm>
            <a:off x="5156200" y="4250946"/>
            <a:ext cx="3733800" cy="1785104"/>
          </a:xfrm>
          <a:prstGeom prst="rect">
            <a:avLst/>
          </a:prstGeom>
        </p:spPr>
        <p:txBody>
          <a:bodyPr wrap="square">
            <a:spAutoFit/>
          </a:bodyPr>
          <a:lstStyle/>
          <a:p>
            <a:pPr>
              <a:lnSpc>
                <a:spcPts val="2160"/>
              </a:lnSpc>
            </a:pPr>
            <a:r>
              <a:rPr lang="en-US" altLang="zh-CN" dirty="0"/>
              <a:t>DevOps</a:t>
            </a:r>
            <a:r>
              <a:rPr lang="zh-CN" altLang="en-US" dirty="0"/>
              <a:t>（</a:t>
            </a:r>
            <a:r>
              <a:rPr lang="en-US" altLang="zh-CN" dirty="0"/>
              <a:t>Development</a:t>
            </a:r>
            <a:r>
              <a:rPr lang="zh-CN" altLang="en-US" dirty="0"/>
              <a:t>和</a:t>
            </a:r>
            <a:r>
              <a:rPr lang="en-US" altLang="zh-CN" dirty="0"/>
              <a:t>Operations</a:t>
            </a:r>
            <a:r>
              <a:rPr lang="zh-CN" altLang="en-US" dirty="0"/>
              <a:t>的组合）是一组过程、方法与系统的统称，用于促进开发（应用程序</a:t>
            </a:r>
            <a:r>
              <a:rPr lang="en-US" altLang="zh-CN" dirty="0"/>
              <a:t>/</a:t>
            </a:r>
            <a:r>
              <a:rPr lang="zh-CN" altLang="en-US" dirty="0"/>
              <a:t>软件工程）、技术运营和质量保障（</a:t>
            </a:r>
            <a:r>
              <a:rPr lang="en-US" altLang="zh-CN" dirty="0"/>
              <a:t>QA</a:t>
            </a:r>
            <a:r>
              <a:rPr lang="zh-CN" altLang="en-US" dirty="0"/>
              <a:t>）部门之间的沟通、协作与整合。</a:t>
            </a:r>
          </a:p>
        </p:txBody>
      </p:sp>
    </p:spTree>
    <p:extLst>
      <p:ext uri="{BB962C8B-B14F-4D97-AF65-F5344CB8AC3E}">
        <p14:creationId xmlns:p14="http://schemas.microsoft.com/office/powerpoint/2010/main" val="3352720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部署</a:t>
            </a:r>
            <a:r>
              <a:rPr lang="en-US" altLang="zh-CN" sz="2700" dirty="0"/>
              <a:t>——DevOps</a:t>
            </a:r>
            <a:r>
              <a:rPr lang="zh-CN" altLang="en-US" sz="2700" dirty="0"/>
              <a:t>和</a:t>
            </a:r>
            <a:r>
              <a:rPr lang="en-US" altLang="zh-CN" sz="2700" dirty="0" err="1"/>
              <a:t>Openstack</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zh-CN" altLang="en-US" sz="1400" dirty="0"/>
              <a:t>要求开发人员、网络工程师和运维人员必须相互协作，来部署、运维和维护</a:t>
            </a:r>
            <a:r>
              <a:rPr lang="en-US" altLang="zh-CN" sz="1400" dirty="0"/>
              <a:t>OpenStack</a:t>
            </a:r>
            <a:r>
              <a:rPr lang="zh-CN" altLang="en-US" sz="1400" dirty="0"/>
              <a:t>云基础架构</a:t>
            </a:r>
            <a:endParaRPr lang="en-US" altLang="zh-CN" sz="1400" dirty="0"/>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21</a:t>
            </a:fld>
            <a:endParaRPr lang="zh-CN" altLang="en-US"/>
          </a:p>
        </p:txBody>
      </p:sp>
      <p:sp>
        <p:nvSpPr>
          <p:cNvPr id="5" name="文本框 4"/>
          <p:cNvSpPr txBox="1"/>
          <p:nvPr/>
        </p:nvSpPr>
        <p:spPr>
          <a:xfrm>
            <a:off x="5259974" y="2521655"/>
            <a:ext cx="2954655" cy="369332"/>
          </a:xfrm>
          <a:prstGeom prst="rect">
            <a:avLst/>
          </a:prstGeom>
          <a:solidFill>
            <a:srgbClr val="FF0000"/>
          </a:solidFill>
        </p:spPr>
        <p:txBody>
          <a:bodyPr wrap="none" rtlCol="0">
            <a:spAutoFit/>
          </a:bodyPr>
          <a:lstStyle/>
          <a:p>
            <a:pPr algn="ctr"/>
            <a:r>
              <a:rPr lang="zh-CN" altLang="en-US" dirty="0">
                <a:solidFill>
                  <a:schemeClr val="bg1"/>
                </a:solidFill>
              </a:rPr>
              <a:t>基础架构代码生命周期管理</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604" y="2890987"/>
            <a:ext cx="4813396" cy="3250389"/>
          </a:xfrm>
          <a:prstGeom prst="rect">
            <a:avLst/>
          </a:prstGeom>
        </p:spPr>
      </p:pic>
      <p:sp>
        <p:nvSpPr>
          <p:cNvPr id="7" name="内容占位符 2"/>
          <p:cNvSpPr txBox="1">
            <a:spLocks/>
          </p:cNvSpPr>
          <p:nvPr/>
        </p:nvSpPr>
        <p:spPr>
          <a:xfrm>
            <a:off x="420455" y="1674811"/>
            <a:ext cx="3984930" cy="5078686"/>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160"/>
              </a:lnSpc>
            </a:pPr>
            <a:r>
              <a:rPr lang="en-US" altLang="zh-CN" sz="1400" dirty="0"/>
              <a:t>OpenStack</a:t>
            </a:r>
            <a:r>
              <a:rPr lang="zh-CN" altLang="en-US" sz="1400" dirty="0"/>
              <a:t>和</a:t>
            </a:r>
            <a:r>
              <a:rPr lang="en-US" altLang="zh-CN" sz="1400" dirty="0"/>
              <a:t>DevOps</a:t>
            </a:r>
            <a:r>
              <a:rPr lang="zh-CN" altLang="en-US" sz="1400" dirty="0"/>
              <a:t>结合</a:t>
            </a:r>
            <a:endParaRPr lang="en-US" altLang="zh-CN" sz="1400" dirty="0"/>
          </a:p>
          <a:p>
            <a:pPr lvl="1">
              <a:lnSpc>
                <a:spcPts val="2160"/>
              </a:lnSpc>
            </a:pPr>
            <a:r>
              <a:rPr lang="zh-CN" altLang="en-US" sz="1287" dirty="0"/>
              <a:t>要求</a:t>
            </a:r>
            <a:endParaRPr lang="en-US" altLang="zh-CN" sz="1287" dirty="0"/>
          </a:p>
          <a:p>
            <a:pPr lvl="2">
              <a:lnSpc>
                <a:spcPts val="2160"/>
              </a:lnSpc>
            </a:pPr>
            <a:r>
              <a:rPr lang="en-US" altLang="zh-CN" sz="1200" dirty="0"/>
              <a:t>OpenStack</a:t>
            </a:r>
            <a:r>
              <a:rPr lang="zh-CN" altLang="en-US" sz="1200" dirty="0"/>
              <a:t>软件和部署云基础架构的持续增长的复杂性必须被简化</a:t>
            </a:r>
            <a:endParaRPr lang="en-US" altLang="zh-CN" sz="1287" dirty="0"/>
          </a:p>
          <a:p>
            <a:pPr lvl="1">
              <a:lnSpc>
                <a:spcPts val="2160"/>
              </a:lnSpc>
            </a:pPr>
            <a:r>
              <a:rPr lang="zh-CN" altLang="en-US" sz="1287" dirty="0"/>
              <a:t>方式</a:t>
            </a:r>
            <a:endParaRPr lang="en-US" altLang="zh-CN" sz="1287" dirty="0"/>
          </a:p>
          <a:p>
            <a:pPr lvl="2">
              <a:lnSpc>
                <a:spcPts val="2160"/>
              </a:lnSpc>
            </a:pPr>
            <a:r>
              <a:rPr lang="zh-CN" altLang="en-US" sz="1200" dirty="0"/>
              <a:t>基础架构中的所有内容都必须自动化</a:t>
            </a:r>
            <a:endParaRPr lang="en-US" altLang="zh-CN" sz="1200" dirty="0"/>
          </a:p>
          <a:p>
            <a:pPr lvl="2">
              <a:lnSpc>
                <a:spcPts val="2160"/>
              </a:lnSpc>
            </a:pPr>
            <a:r>
              <a:rPr lang="zh-CN" altLang="en-US" sz="1200" dirty="0"/>
              <a:t>将</a:t>
            </a:r>
            <a:r>
              <a:rPr lang="en-US" altLang="zh-CN" sz="1200" dirty="0"/>
              <a:t>OpenStack</a:t>
            </a:r>
            <a:r>
              <a:rPr lang="zh-CN" altLang="en-US" sz="1200" dirty="0"/>
              <a:t>分解为多个部分</a:t>
            </a:r>
            <a:endParaRPr lang="en-US" altLang="zh-CN" sz="1200" dirty="0"/>
          </a:p>
          <a:p>
            <a:pPr lvl="1">
              <a:lnSpc>
                <a:spcPts val="2160"/>
              </a:lnSpc>
            </a:pPr>
            <a:r>
              <a:rPr lang="zh-CN" altLang="en-US" sz="1287" dirty="0"/>
              <a:t>要点</a:t>
            </a:r>
            <a:endParaRPr lang="en-US" altLang="zh-CN" sz="1287" dirty="0"/>
          </a:p>
          <a:p>
            <a:pPr lvl="2">
              <a:lnSpc>
                <a:spcPts val="2160"/>
              </a:lnSpc>
            </a:pPr>
            <a:r>
              <a:rPr lang="zh-CN" altLang="en-US" sz="1200" dirty="0"/>
              <a:t>简化和模块化</a:t>
            </a:r>
            <a:r>
              <a:rPr lang="en-US" altLang="zh-CN" sz="1200" dirty="0"/>
              <a:t>OpenStack</a:t>
            </a:r>
            <a:r>
              <a:rPr lang="zh-CN" altLang="en-US" sz="1200" dirty="0"/>
              <a:t>服务；像开发构建模块一样开发</a:t>
            </a:r>
            <a:r>
              <a:rPr lang="en-US" altLang="zh-CN" sz="1200" dirty="0"/>
              <a:t>OpenStack</a:t>
            </a:r>
            <a:r>
              <a:rPr lang="zh-CN" altLang="en-US" sz="1200" dirty="0"/>
              <a:t>服务</a:t>
            </a:r>
            <a:endParaRPr lang="en-US" altLang="zh-CN" sz="1200" dirty="0"/>
          </a:p>
          <a:p>
            <a:pPr lvl="2">
              <a:lnSpc>
                <a:spcPts val="2160"/>
              </a:lnSpc>
            </a:pPr>
            <a:r>
              <a:rPr lang="zh-CN" altLang="en-US" sz="1200" dirty="0"/>
              <a:t>在不影响整个系统的情况下，促进服务的定制和改进</a:t>
            </a:r>
            <a:endParaRPr lang="en-US" altLang="zh-CN" sz="1200" dirty="0"/>
          </a:p>
          <a:p>
            <a:pPr lvl="2">
              <a:lnSpc>
                <a:spcPts val="2160"/>
              </a:lnSpc>
            </a:pPr>
            <a:r>
              <a:rPr lang="zh-CN" altLang="en-US" sz="1200" dirty="0"/>
              <a:t>使用正确的来构建服务，确保服务在相同输入情况下输工具出相同结果</a:t>
            </a:r>
            <a:endParaRPr lang="en-US" altLang="zh-CN" sz="1200" dirty="0"/>
          </a:p>
          <a:p>
            <a:pPr lvl="2">
              <a:lnSpc>
                <a:spcPts val="2160"/>
              </a:lnSpc>
            </a:pPr>
            <a:r>
              <a:rPr lang="zh-CN" altLang="en-US" sz="1200" dirty="0"/>
              <a:t>将服务愿景从如何做切换到要做什么</a:t>
            </a:r>
            <a:endParaRPr lang="en-US" altLang="zh-CN" sz="1200" dirty="0"/>
          </a:p>
          <a:p>
            <a:pPr>
              <a:lnSpc>
                <a:spcPts val="2160"/>
              </a:lnSpc>
            </a:pPr>
            <a:endParaRPr lang="zh-CN" altLang="en-US" sz="1400" dirty="0"/>
          </a:p>
        </p:txBody>
      </p:sp>
    </p:spTree>
    <p:extLst>
      <p:ext uri="{BB962C8B-B14F-4D97-AF65-F5344CB8AC3E}">
        <p14:creationId xmlns:p14="http://schemas.microsoft.com/office/powerpoint/2010/main" val="2594870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部署</a:t>
            </a:r>
            <a:r>
              <a:rPr lang="en-US" altLang="zh-CN" sz="2700" dirty="0"/>
              <a:t>——</a:t>
            </a:r>
            <a:r>
              <a:rPr lang="en-US" altLang="zh-CN" sz="2700" dirty="0" err="1"/>
              <a:t>Ansible</a:t>
            </a:r>
            <a:endParaRPr lang="zh-CN" altLang="en-US" sz="2700" dirty="0"/>
          </a:p>
        </p:txBody>
      </p:sp>
      <p:sp>
        <p:nvSpPr>
          <p:cNvPr id="3" name="内容占位符 2"/>
          <p:cNvSpPr>
            <a:spLocks noGrp="1"/>
          </p:cNvSpPr>
          <p:nvPr>
            <p:ph idx="1"/>
          </p:nvPr>
        </p:nvSpPr>
        <p:spPr>
          <a:xfrm>
            <a:off x="420456" y="1188138"/>
            <a:ext cx="3878494" cy="3110811"/>
          </a:xfrm>
        </p:spPr>
        <p:txBody>
          <a:bodyPr>
            <a:normAutofit/>
          </a:bodyPr>
          <a:lstStyle/>
          <a:p>
            <a:pPr>
              <a:lnSpc>
                <a:spcPts val="2160"/>
              </a:lnSpc>
            </a:pPr>
            <a:r>
              <a:rPr lang="zh-CN" altLang="en-US" sz="1400" dirty="0"/>
              <a:t>基础架构自动化引擎：安装</a:t>
            </a:r>
            <a:r>
              <a:rPr lang="en-US" altLang="zh-CN" sz="1400" dirty="0" err="1"/>
              <a:t>Ansible</a:t>
            </a:r>
            <a:r>
              <a:rPr lang="zh-CN" altLang="en-US" sz="1400" dirty="0"/>
              <a:t>自身部署系统和管理的目标系统</a:t>
            </a:r>
            <a:endParaRPr lang="en-US" altLang="zh-CN" sz="1400" dirty="0"/>
          </a:p>
          <a:p>
            <a:pPr>
              <a:lnSpc>
                <a:spcPts val="2160"/>
              </a:lnSpc>
            </a:pPr>
            <a:r>
              <a:rPr lang="zh-CN" altLang="en-US" sz="1400" dirty="0"/>
              <a:t>模块</a:t>
            </a:r>
            <a:endParaRPr lang="en-US" altLang="zh-CN" sz="1400" dirty="0"/>
          </a:p>
          <a:p>
            <a:pPr lvl="1">
              <a:lnSpc>
                <a:spcPts val="2160"/>
              </a:lnSpc>
            </a:pPr>
            <a:r>
              <a:rPr lang="zh-CN" altLang="en-US" sz="1287" dirty="0"/>
              <a:t>封装系统资源或操作的组件，对资源及其属性进行建模；通过执行模块改变目标系统状态；执行后清除</a:t>
            </a:r>
            <a:endParaRPr lang="en-US" altLang="zh-CN" sz="1287" dirty="0"/>
          </a:p>
          <a:p>
            <a:pPr>
              <a:lnSpc>
                <a:spcPts val="2160"/>
              </a:lnSpc>
            </a:pPr>
            <a:r>
              <a:rPr lang="zh-CN" altLang="en-US" sz="1400" dirty="0"/>
              <a:t>变量</a:t>
            </a:r>
            <a:endParaRPr lang="en-US" altLang="zh-CN" sz="1400" dirty="0"/>
          </a:p>
          <a:p>
            <a:pPr lvl="1">
              <a:lnSpc>
                <a:spcPts val="2160"/>
              </a:lnSpc>
            </a:pPr>
            <a:r>
              <a:rPr lang="zh-CN" altLang="en-US" sz="1287" dirty="0"/>
              <a:t>代表更新中的动态部分，可用于修改模块行为；可以用户自定义，作为模块一部分</a:t>
            </a:r>
            <a:endParaRPr lang="en-US" altLang="zh-CN" sz="1287"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22</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950" y="1313999"/>
            <a:ext cx="4762500" cy="2571750"/>
          </a:xfrm>
          <a:prstGeom prst="rect">
            <a:avLst/>
          </a:prstGeom>
        </p:spPr>
      </p:pic>
      <p:sp>
        <p:nvSpPr>
          <p:cNvPr id="6" name="内容占位符 2"/>
          <p:cNvSpPr txBox="1">
            <a:spLocks/>
          </p:cNvSpPr>
          <p:nvPr/>
        </p:nvSpPr>
        <p:spPr>
          <a:xfrm>
            <a:off x="420454" y="4011610"/>
            <a:ext cx="8301514" cy="2751141"/>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160"/>
              </a:lnSpc>
            </a:pPr>
            <a:r>
              <a:rPr lang="zh-CN" altLang="en-US" sz="1400" dirty="0"/>
              <a:t>清单</a:t>
            </a:r>
            <a:endParaRPr lang="en-US" altLang="zh-CN" sz="1400" dirty="0"/>
          </a:p>
          <a:p>
            <a:pPr lvl="1">
              <a:lnSpc>
                <a:spcPts val="2160"/>
              </a:lnSpc>
            </a:pPr>
            <a:r>
              <a:rPr lang="zh-CN" altLang="en-US" sz="1287" dirty="0"/>
              <a:t>由</a:t>
            </a:r>
            <a:r>
              <a:rPr lang="en-US" altLang="zh-CN" sz="1287" dirty="0" err="1"/>
              <a:t>Ansible</a:t>
            </a:r>
            <a:r>
              <a:rPr lang="zh-CN" altLang="en-US" sz="1287" dirty="0"/>
              <a:t>管理的主机列表；支持将主机分类到多个组中；同一个主机可以出现在多个分段中</a:t>
            </a:r>
            <a:endParaRPr lang="en-US" altLang="zh-CN" sz="1400" dirty="0"/>
          </a:p>
          <a:p>
            <a:pPr>
              <a:lnSpc>
                <a:spcPts val="2160"/>
              </a:lnSpc>
            </a:pPr>
            <a:r>
              <a:rPr lang="zh-CN" altLang="en-US" sz="1400" dirty="0"/>
              <a:t>角色</a:t>
            </a:r>
            <a:endParaRPr lang="en-US" altLang="zh-CN" sz="1400" dirty="0"/>
          </a:p>
          <a:p>
            <a:pPr lvl="1">
              <a:lnSpc>
                <a:spcPts val="2160"/>
              </a:lnSpc>
            </a:pPr>
            <a:r>
              <a:rPr lang="zh-CN" altLang="en-US" sz="1287" dirty="0"/>
              <a:t>表示在一组主机上配置服务时必须执行的任务集合；封装了在主机上部署服务所需的任务、变量、处理程序和其他相关功能；在</a:t>
            </a:r>
            <a:r>
              <a:rPr lang="en-US" altLang="zh-CN" sz="1287" dirty="0"/>
              <a:t>Web</a:t>
            </a:r>
            <a:r>
              <a:rPr lang="zh-CN" altLang="en-US" sz="1287" dirty="0"/>
              <a:t>服务器集群中为主机分配角色：</a:t>
            </a:r>
            <a:r>
              <a:rPr lang="en-US" altLang="zh-CN" sz="1287" dirty="0"/>
              <a:t>Web</a:t>
            </a:r>
            <a:r>
              <a:rPr lang="zh-CN" altLang="en-US" sz="1287" dirty="0"/>
              <a:t>服务器，数据库服务器，负载平衡器等</a:t>
            </a:r>
            <a:endParaRPr lang="en-US" altLang="zh-CN" sz="1287" dirty="0"/>
          </a:p>
          <a:p>
            <a:pPr>
              <a:lnSpc>
                <a:spcPts val="2160"/>
              </a:lnSpc>
            </a:pPr>
            <a:r>
              <a:rPr lang="en-US" altLang="zh-CN" sz="1400" dirty="0"/>
              <a:t>Playbook</a:t>
            </a:r>
          </a:p>
          <a:p>
            <a:pPr lvl="1">
              <a:lnSpc>
                <a:spcPts val="2160"/>
              </a:lnSpc>
            </a:pPr>
            <a:r>
              <a:rPr lang="en-US" altLang="zh-CN" sz="1287" dirty="0" err="1"/>
              <a:t>Ansible</a:t>
            </a:r>
            <a:r>
              <a:rPr lang="zh-CN" altLang="en-US" sz="1287" dirty="0"/>
              <a:t>的主要配置文件；描述了完整的系统部署计划，由一系列任务组成；用</a:t>
            </a:r>
            <a:r>
              <a:rPr lang="en-US" altLang="zh-CN" sz="1287" dirty="0"/>
              <a:t>YAML</a:t>
            </a:r>
            <a:r>
              <a:rPr lang="zh-CN" altLang="en-US" sz="1287" dirty="0"/>
              <a:t>编写</a:t>
            </a:r>
            <a:endParaRPr lang="en-US" altLang="zh-CN" sz="1287" dirty="0"/>
          </a:p>
          <a:p>
            <a:pPr lvl="1">
              <a:lnSpc>
                <a:spcPts val="2160"/>
              </a:lnSpc>
            </a:pPr>
            <a:r>
              <a:rPr lang="en-US" altLang="zh-CN" sz="1287" dirty="0"/>
              <a:t>Yet Another Markup Language</a:t>
            </a:r>
          </a:p>
          <a:p>
            <a:pPr>
              <a:lnSpc>
                <a:spcPts val="2160"/>
              </a:lnSpc>
            </a:pPr>
            <a:endParaRPr lang="zh-CN" altLang="en-US" sz="1400" dirty="0"/>
          </a:p>
        </p:txBody>
      </p:sp>
    </p:spTree>
    <p:extLst>
      <p:ext uri="{BB962C8B-B14F-4D97-AF65-F5344CB8AC3E}">
        <p14:creationId xmlns:p14="http://schemas.microsoft.com/office/powerpoint/2010/main" val="2648703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部署</a:t>
            </a:r>
            <a:r>
              <a:rPr lang="en-US" altLang="zh-CN" sz="2700" dirty="0"/>
              <a:t>——OpenStack </a:t>
            </a:r>
            <a:r>
              <a:rPr lang="en-US" altLang="zh-CN" sz="2700" dirty="0" err="1"/>
              <a:t>Ansible</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zh-CN" altLang="en-US" sz="1400" dirty="0"/>
              <a:t>自动化部署</a:t>
            </a:r>
            <a:r>
              <a:rPr lang="en-US" altLang="zh-CN" sz="1400" dirty="0"/>
              <a:t>OpenStack</a:t>
            </a:r>
          </a:p>
          <a:p>
            <a:pPr>
              <a:lnSpc>
                <a:spcPts val="2160"/>
              </a:lnSpc>
            </a:pPr>
            <a:r>
              <a:rPr lang="zh-CN" altLang="en-US" sz="1400" dirty="0"/>
              <a:t>聚焦于提供多个角色和</a:t>
            </a:r>
            <a:r>
              <a:rPr lang="en-US" altLang="zh-CN" sz="1400" dirty="0"/>
              <a:t>playbook</a:t>
            </a:r>
            <a:r>
              <a:rPr lang="zh-CN" altLang="en-US" sz="1400" dirty="0"/>
              <a:t>，用于部署可扩展的、可理解投入生产的</a:t>
            </a:r>
            <a:r>
              <a:rPr lang="en-US" altLang="zh-CN" sz="1400" dirty="0"/>
              <a:t>OpenStack</a:t>
            </a:r>
            <a:r>
              <a:rPr lang="zh-CN" altLang="en-US" sz="1400" dirty="0"/>
              <a:t>环境</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23</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54" y="1962213"/>
            <a:ext cx="6330743" cy="4241598"/>
          </a:xfrm>
          <a:prstGeom prst="rect">
            <a:avLst/>
          </a:prstGeom>
        </p:spPr>
      </p:pic>
      <p:sp>
        <p:nvSpPr>
          <p:cNvPr id="6" name="矩形 5"/>
          <p:cNvSpPr/>
          <p:nvPr/>
        </p:nvSpPr>
        <p:spPr>
          <a:xfrm>
            <a:off x="4571211" y="3735282"/>
            <a:ext cx="3363421" cy="307777"/>
          </a:xfrm>
          <a:prstGeom prst="rect">
            <a:avLst/>
          </a:prstGeom>
        </p:spPr>
        <p:txBody>
          <a:bodyPr wrap="none">
            <a:spAutoFit/>
          </a:bodyPr>
          <a:lstStyle/>
          <a:p>
            <a:pPr algn="ctr"/>
            <a:r>
              <a:rPr lang="zh-CN" altLang="en-US" sz="1400" dirty="0"/>
              <a:t>多合一</a:t>
            </a:r>
            <a:r>
              <a:rPr lang="en-US" altLang="zh-CN" sz="1400" dirty="0"/>
              <a:t>(All-in-One)</a:t>
            </a:r>
            <a:r>
              <a:rPr lang="zh-CN" altLang="en-US" sz="1400" dirty="0"/>
              <a:t>节点的开发者模式安装</a:t>
            </a:r>
            <a:endParaRPr lang="en-US" altLang="zh-CN" sz="1400" dirty="0"/>
          </a:p>
        </p:txBody>
      </p:sp>
      <p:sp>
        <p:nvSpPr>
          <p:cNvPr id="7" name="矩形 6"/>
          <p:cNvSpPr/>
          <p:nvPr/>
        </p:nvSpPr>
        <p:spPr>
          <a:xfrm>
            <a:off x="5113827" y="4355369"/>
            <a:ext cx="2518638" cy="307777"/>
          </a:xfrm>
          <a:prstGeom prst="rect">
            <a:avLst/>
          </a:prstGeom>
        </p:spPr>
        <p:txBody>
          <a:bodyPr wrap="none">
            <a:spAutoFit/>
          </a:bodyPr>
          <a:lstStyle/>
          <a:p>
            <a:pPr algn="ctr"/>
            <a:r>
              <a:rPr lang="zh-CN" altLang="en-US" sz="1400" dirty="0"/>
              <a:t>模仿生产环境的开发测试环境</a:t>
            </a:r>
            <a:endParaRPr lang="en-US" altLang="zh-CN" sz="1400" dirty="0"/>
          </a:p>
        </p:txBody>
      </p:sp>
      <p:sp>
        <p:nvSpPr>
          <p:cNvPr id="8" name="矩形 7"/>
          <p:cNvSpPr/>
          <p:nvPr/>
        </p:nvSpPr>
        <p:spPr>
          <a:xfrm>
            <a:off x="4316172" y="4914868"/>
            <a:ext cx="1936749" cy="954107"/>
          </a:xfrm>
          <a:prstGeom prst="rect">
            <a:avLst/>
          </a:prstGeom>
        </p:spPr>
        <p:txBody>
          <a:bodyPr wrap="none">
            <a:spAutoFit/>
          </a:bodyPr>
          <a:lstStyle/>
          <a:p>
            <a:r>
              <a:rPr lang="en-US" altLang="zh-CN" sz="1400" dirty="0"/>
              <a:t>1.</a:t>
            </a:r>
            <a:r>
              <a:rPr lang="zh-CN" altLang="en-US" sz="1400" dirty="0"/>
              <a:t>配置</a:t>
            </a:r>
            <a:r>
              <a:rPr lang="en-US" altLang="zh-CN" sz="1400" dirty="0"/>
              <a:t>OSA</a:t>
            </a:r>
            <a:r>
              <a:rPr lang="zh-CN" altLang="en-US" sz="1400" dirty="0"/>
              <a:t>存储库</a:t>
            </a:r>
            <a:endParaRPr lang="en-US" altLang="zh-CN" sz="1400" dirty="0"/>
          </a:p>
          <a:p>
            <a:r>
              <a:rPr lang="en-US" altLang="zh-CN" sz="1400" dirty="0"/>
              <a:t>2.</a:t>
            </a:r>
            <a:r>
              <a:rPr lang="zh-CN" altLang="en-US" sz="1400" dirty="0"/>
              <a:t>安装并引导</a:t>
            </a:r>
            <a:r>
              <a:rPr lang="en-US" altLang="zh-CN" sz="1400" dirty="0" err="1"/>
              <a:t>Ansible</a:t>
            </a:r>
            <a:endParaRPr lang="en-US" altLang="zh-CN" sz="1400" dirty="0"/>
          </a:p>
          <a:p>
            <a:r>
              <a:rPr lang="en-US" altLang="zh-CN" sz="1400" dirty="0"/>
              <a:t>3.</a:t>
            </a:r>
            <a:r>
              <a:rPr lang="zh-CN" altLang="en-US" sz="1400" dirty="0"/>
              <a:t>初始化主机引导程序</a:t>
            </a:r>
            <a:endParaRPr lang="en-US" altLang="zh-CN" sz="1400" dirty="0"/>
          </a:p>
          <a:p>
            <a:r>
              <a:rPr lang="en-US" altLang="zh-CN" sz="1400" dirty="0"/>
              <a:t>4.</a:t>
            </a:r>
            <a:r>
              <a:rPr lang="zh-CN" altLang="en-US" sz="1400" dirty="0"/>
              <a:t>运行</a:t>
            </a:r>
            <a:r>
              <a:rPr lang="en-US" altLang="zh-CN" sz="1400" dirty="0"/>
              <a:t>Playbook</a:t>
            </a:r>
          </a:p>
        </p:txBody>
      </p:sp>
      <p:sp>
        <p:nvSpPr>
          <p:cNvPr id="9" name="矩形 8"/>
          <p:cNvSpPr/>
          <p:nvPr/>
        </p:nvSpPr>
        <p:spPr>
          <a:xfrm>
            <a:off x="6556452" y="5022589"/>
            <a:ext cx="2536748" cy="738664"/>
          </a:xfrm>
          <a:prstGeom prst="rect">
            <a:avLst/>
          </a:prstGeom>
          <a:solidFill>
            <a:srgbClr val="FF0000"/>
          </a:solidFill>
        </p:spPr>
        <p:txBody>
          <a:bodyPr wrap="square">
            <a:spAutoFit/>
          </a:bodyPr>
          <a:lstStyle/>
          <a:p>
            <a:pPr algn="ctr"/>
            <a:r>
              <a:rPr lang="zh-CN" altLang="en-US" sz="1400" dirty="0">
                <a:solidFill>
                  <a:schemeClr val="bg1"/>
                </a:solidFill>
              </a:rPr>
              <a:t>物理环境构建、开发机初始化、</a:t>
            </a:r>
            <a:endParaRPr lang="en-US" altLang="zh-CN" sz="1400" dirty="0">
              <a:solidFill>
                <a:schemeClr val="bg1"/>
              </a:solidFill>
            </a:endParaRPr>
          </a:p>
          <a:p>
            <a:pPr algn="ctr"/>
            <a:r>
              <a:rPr lang="zh-CN" altLang="en-US" sz="1400" dirty="0">
                <a:solidFill>
                  <a:schemeClr val="bg1"/>
                </a:solidFill>
              </a:rPr>
              <a:t>安装</a:t>
            </a:r>
            <a:r>
              <a:rPr lang="en-US" altLang="zh-CN" sz="1400" dirty="0" err="1">
                <a:solidFill>
                  <a:schemeClr val="bg1"/>
                </a:solidFill>
              </a:rPr>
              <a:t>Git</a:t>
            </a:r>
            <a:r>
              <a:rPr lang="zh-CN" altLang="en-US" sz="1400" dirty="0">
                <a:solidFill>
                  <a:schemeClr val="bg1"/>
                </a:solidFill>
              </a:rPr>
              <a:t>、执行引导程序仍需要</a:t>
            </a:r>
            <a:endParaRPr lang="en-US" altLang="zh-CN" sz="1400" dirty="0">
              <a:solidFill>
                <a:schemeClr val="bg1"/>
              </a:solidFill>
            </a:endParaRPr>
          </a:p>
          <a:p>
            <a:pPr algn="ctr"/>
            <a:r>
              <a:rPr lang="zh-CN" altLang="en-US" sz="1400" dirty="0">
                <a:solidFill>
                  <a:schemeClr val="bg1"/>
                </a:solidFill>
              </a:rPr>
              <a:t>手动完成</a:t>
            </a:r>
            <a:endParaRPr lang="en-US" altLang="zh-CN" sz="1400" dirty="0">
              <a:solidFill>
                <a:schemeClr val="bg1"/>
              </a:solidFill>
            </a:endParaRPr>
          </a:p>
        </p:txBody>
      </p:sp>
      <p:sp>
        <p:nvSpPr>
          <p:cNvPr id="10" name="下箭头 9"/>
          <p:cNvSpPr/>
          <p:nvPr/>
        </p:nvSpPr>
        <p:spPr>
          <a:xfrm>
            <a:off x="6155169" y="4004008"/>
            <a:ext cx="195504" cy="41293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230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en-US" altLang="zh-CN" sz="2700" dirty="0"/>
              <a:t>Map of OpenStack Projects</a:t>
            </a:r>
            <a:endParaRPr lang="zh-CN" altLang="en-US" sz="2700" dirty="0"/>
          </a:p>
        </p:txBody>
      </p:sp>
      <p:pic>
        <p:nvPicPr>
          <p:cNvPr id="11" name="内容占位符 1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902" y="1122047"/>
            <a:ext cx="9028617" cy="5077034"/>
          </a:xfrm>
        </p:spPr>
      </p:pic>
      <p:sp>
        <p:nvSpPr>
          <p:cNvPr id="4" name="灯片编号占位符 3"/>
          <p:cNvSpPr>
            <a:spLocks noGrp="1"/>
          </p:cNvSpPr>
          <p:nvPr>
            <p:ph type="sldNum" sz="quarter" idx="12"/>
          </p:nvPr>
        </p:nvSpPr>
        <p:spPr/>
        <p:txBody>
          <a:bodyPr/>
          <a:lstStyle/>
          <a:p>
            <a:fld id="{BABF2E31-B6D9-4E75-B361-BBD7240E05ED}" type="slidenum">
              <a:rPr lang="zh-CN" altLang="en-US" smtClean="0"/>
              <a:t>24</a:t>
            </a:fld>
            <a:endParaRPr lang="zh-CN" altLang="en-US"/>
          </a:p>
        </p:txBody>
      </p:sp>
    </p:spTree>
    <p:extLst>
      <p:ext uri="{BB962C8B-B14F-4D97-AF65-F5344CB8AC3E}">
        <p14:creationId xmlns:p14="http://schemas.microsoft.com/office/powerpoint/2010/main" val="3556494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7" name="内容占位符 2"/>
          <p:cNvSpPr txBox="1">
            <a:spLocks/>
          </p:cNvSpPr>
          <p:nvPr/>
        </p:nvSpPr>
        <p:spPr>
          <a:xfrm>
            <a:off x="4222750" y="1308100"/>
            <a:ext cx="3907748" cy="481150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200"/>
              </a:lnSpc>
            </a:pPr>
            <a:r>
              <a:rPr lang="zh-CN" altLang="en-US" sz="1500" dirty="0"/>
              <a:t>简介</a:t>
            </a:r>
            <a:endParaRPr lang="en-US" altLang="zh-CN" sz="1500" dirty="0"/>
          </a:p>
          <a:p>
            <a:pPr lvl="1">
              <a:lnSpc>
                <a:spcPts val="2200"/>
              </a:lnSpc>
            </a:pPr>
            <a:r>
              <a:rPr lang="zh-CN" altLang="en-US" sz="1387" dirty="0"/>
              <a:t>概述</a:t>
            </a:r>
            <a:endParaRPr lang="en-US" altLang="zh-CN" sz="1387" dirty="0"/>
          </a:p>
          <a:p>
            <a:pPr lvl="1">
              <a:lnSpc>
                <a:spcPts val="2200"/>
              </a:lnSpc>
            </a:pPr>
            <a:r>
              <a:rPr lang="zh-CN" altLang="en-US" sz="1387" dirty="0"/>
              <a:t>设计理念</a:t>
            </a:r>
            <a:endParaRPr lang="en-US" altLang="zh-CN" sz="1387" dirty="0"/>
          </a:p>
          <a:p>
            <a:pPr lvl="1">
              <a:lnSpc>
                <a:spcPts val="2200"/>
              </a:lnSpc>
            </a:pPr>
            <a:r>
              <a:rPr lang="zh-CN" altLang="en-US" sz="1387" dirty="0"/>
              <a:t>参考架构：虚拟机创建过程</a:t>
            </a:r>
            <a:endParaRPr lang="en-US" altLang="zh-CN" sz="1387" dirty="0"/>
          </a:p>
          <a:p>
            <a:pPr lvl="1">
              <a:lnSpc>
                <a:spcPts val="2200"/>
              </a:lnSpc>
            </a:pPr>
            <a:r>
              <a:rPr lang="zh-CN" altLang="en-US" sz="1387" dirty="0"/>
              <a:t>从架构设计到物理部署</a:t>
            </a:r>
            <a:endParaRPr lang="en-US" altLang="zh-CN" sz="1387" dirty="0"/>
          </a:p>
          <a:p>
            <a:pPr>
              <a:lnSpc>
                <a:spcPts val="2200"/>
              </a:lnSpc>
            </a:pPr>
            <a:r>
              <a:rPr lang="zh-CN" altLang="en-US" sz="1500" dirty="0"/>
              <a:t>部署</a:t>
            </a:r>
            <a:endParaRPr lang="en-US" altLang="zh-CN" sz="1500" dirty="0"/>
          </a:p>
          <a:p>
            <a:pPr lvl="1">
              <a:lnSpc>
                <a:spcPts val="2200"/>
              </a:lnSpc>
            </a:pPr>
            <a:r>
              <a:rPr lang="en-US" altLang="zh-CN" sz="1387" dirty="0"/>
              <a:t>DevOps</a:t>
            </a:r>
          </a:p>
          <a:p>
            <a:pPr lvl="1">
              <a:lnSpc>
                <a:spcPts val="2200"/>
              </a:lnSpc>
            </a:pPr>
            <a:r>
              <a:rPr lang="en-US" altLang="zh-CN" sz="1387" dirty="0"/>
              <a:t>OpenStack</a:t>
            </a:r>
            <a:r>
              <a:rPr lang="zh-CN" altLang="en-US" sz="1387" dirty="0"/>
              <a:t>和</a:t>
            </a:r>
            <a:r>
              <a:rPr lang="en-US" altLang="zh-CN" sz="1387" dirty="0"/>
              <a:t>DevOps</a:t>
            </a:r>
          </a:p>
          <a:p>
            <a:pPr>
              <a:lnSpc>
                <a:spcPts val="2200"/>
              </a:lnSpc>
            </a:pPr>
            <a:r>
              <a:rPr lang="zh-CN" altLang="en-US" sz="1500" dirty="0">
                <a:solidFill>
                  <a:srgbClr val="FF0000"/>
                </a:solidFill>
              </a:rPr>
              <a:t>云控制器</a:t>
            </a:r>
            <a:endParaRPr lang="en-US" altLang="zh-CN" sz="1500" dirty="0">
              <a:solidFill>
                <a:srgbClr val="FF0000"/>
              </a:solidFill>
            </a:endParaRPr>
          </a:p>
          <a:p>
            <a:pPr lvl="1">
              <a:lnSpc>
                <a:spcPts val="2200"/>
              </a:lnSpc>
            </a:pPr>
            <a:r>
              <a:rPr lang="en-US" altLang="zh-CN" sz="1387" dirty="0"/>
              <a:t>Keystone</a:t>
            </a:r>
            <a:r>
              <a:rPr lang="zh-CN" altLang="en-US" sz="1387" dirty="0"/>
              <a:t>、</a:t>
            </a:r>
            <a:r>
              <a:rPr lang="en-US" altLang="zh-CN" sz="1387" dirty="0"/>
              <a:t>Nova</a:t>
            </a:r>
            <a:r>
              <a:rPr lang="zh-CN" altLang="en-US" sz="1387" dirty="0"/>
              <a:t>及其他服务</a:t>
            </a:r>
            <a:endParaRPr lang="en-US" altLang="zh-CN" sz="1387" dirty="0"/>
          </a:p>
          <a:p>
            <a:pPr>
              <a:lnSpc>
                <a:spcPts val="2200"/>
              </a:lnSpc>
            </a:pPr>
            <a:r>
              <a:rPr lang="zh-CN" altLang="en-US" sz="1500" dirty="0"/>
              <a:t>计算节点</a:t>
            </a:r>
            <a:endParaRPr lang="en-US" altLang="zh-CN" sz="1500" dirty="0"/>
          </a:p>
          <a:p>
            <a:pPr lvl="1">
              <a:lnSpc>
                <a:spcPts val="2200"/>
              </a:lnSpc>
            </a:pPr>
            <a:r>
              <a:rPr lang="en-US" altLang="zh-CN" sz="1387" dirty="0"/>
              <a:t>Hypervisor</a:t>
            </a:r>
            <a:r>
              <a:rPr lang="zh-CN" altLang="en-US" sz="1387" dirty="0"/>
              <a:t>、</a:t>
            </a:r>
            <a:r>
              <a:rPr lang="en-US" altLang="zh-CN" sz="1387" dirty="0"/>
              <a:t>Magnum</a:t>
            </a:r>
          </a:p>
          <a:p>
            <a:pPr>
              <a:lnSpc>
                <a:spcPts val="2200"/>
              </a:lnSpc>
            </a:pPr>
            <a:r>
              <a:rPr lang="zh-CN" altLang="en-US" sz="1500" dirty="0"/>
              <a:t>存储节点</a:t>
            </a:r>
            <a:r>
              <a:rPr lang="en-US" altLang="zh-CN" sz="1500" dirty="0"/>
              <a:t>-Cinder</a:t>
            </a:r>
          </a:p>
          <a:p>
            <a:pPr>
              <a:lnSpc>
                <a:spcPts val="2200"/>
              </a:lnSpc>
            </a:pPr>
            <a:r>
              <a:rPr lang="zh-CN" altLang="en-US" sz="1500" dirty="0"/>
              <a:t>网络节点</a:t>
            </a:r>
            <a:r>
              <a:rPr lang="en-US" altLang="zh-CN" sz="1500" dirty="0"/>
              <a:t>-Neutron</a:t>
            </a:r>
          </a:p>
          <a:p>
            <a:pPr>
              <a:lnSpc>
                <a:spcPts val="2200"/>
              </a:lnSpc>
            </a:pPr>
            <a:endParaRPr lang="zh-CN" altLang="en-US" dirty="0"/>
          </a:p>
        </p:txBody>
      </p:sp>
      <p:sp>
        <p:nvSpPr>
          <p:cNvPr id="8" name="灯片编号占位符 7"/>
          <p:cNvSpPr>
            <a:spLocks noGrp="1"/>
          </p:cNvSpPr>
          <p:nvPr>
            <p:ph type="sldNum" sz="quarter" idx="12"/>
          </p:nvPr>
        </p:nvSpPr>
        <p:spPr/>
        <p:txBody>
          <a:bodyPr/>
          <a:lstStyle/>
          <a:p>
            <a:fld id="{BABF2E31-B6D9-4E75-B361-BBD7240E05ED}" type="slidenum">
              <a:rPr lang="zh-CN" altLang="en-US" smtClean="0"/>
              <a:t>25</a:t>
            </a:fld>
            <a:endParaRPr lang="zh-CN" altLang="en-US"/>
          </a:p>
        </p:txBody>
      </p:sp>
    </p:spTree>
    <p:extLst>
      <p:ext uri="{BB962C8B-B14F-4D97-AF65-F5344CB8AC3E}">
        <p14:creationId xmlns:p14="http://schemas.microsoft.com/office/powerpoint/2010/main" val="2391254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云控制器</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26</a:t>
            </a:fld>
            <a:endParaRPr lang="zh-CN" altLang="en-US"/>
          </a:p>
        </p:txBody>
      </p:sp>
      <p:sp>
        <p:nvSpPr>
          <p:cNvPr id="7" name="内容占位符 2"/>
          <p:cNvSpPr txBox="1">
            <a:spLocks/>
          </p:cNvSpPr>
          <p:nvPr/>
        </p:nvSpPr>
        <p:spPr>
          <a:xfrm>
            <a:off x="420455" y="1068970"/>
            <a:ext cx="8301514" cy="5183188"/>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160"/>
              </a:lnSpc>
            </a:pPr>
            <a:r>
              <a:rPr lang="zh-CN" altLang="en-US" sz="1400" dirty="0"/>
              <a:t>集群：提供高可用性</a:t>
            </a:r>
            <a:endParaRPr lang="en-US" altLang="zh-CN" sz="1400" dirty="0"/>
          </a:p>
          <a:p>
            <a:pPr lvl="1">
              <a:lnSpc>
                <a:spcPts val="2160"/>
              </a:lnSpc>
            </a:pPr>
            <a:r>
              <a:rPr lang="zh-CN" altLang="en-US" sz="1287" dirty="0"/>
              <a:t>两台或多台服务器的能力聚合就是服务器集群，通过堆积机器即可实现这种聚合</a:t>
            </a:r>
            <a:endParaRPr lang="en-US" altLang="zh-CN" sz="1287" dirty="0"/>
          </a:p>
          <a:p>
            <a:pPr lvl="2">
              <a:lnSpc>
                <a:spcPts val="2160"/>
              </a:lnSpc>
            </a:pPr>
            <a:r>
              <a:rPr lang="zh-CN" altLang="en-US" sz="1287" dirty="0"/>
              <a:t>向上扩展（垂直扩展）：向服务器添加更多的</a:t>
            </a:r>
            <a:r>
              <a:rPr lang="en-US" altLang="zh-CN" sz="1287" dirty="0"/>
              <a:t>CPU</a:t>
            </a:r>
            <a:r>
              <a:rPr lang="zh-CN" altLang="en-US" sz="1287" dirty="0"/>
              <a:t>和内存</a:t>
            </a:r>
            <a:endParaRPr lang="en-US" altLang="zh-CN" sz="1287" dirty="0"/>
          </a:p>
          <a:p>
            <a:pPr lvl="2">
              <a:lnSpc>
                <a:spcPts val="2160"/>
              </a:lnSpc>
            </a:pPr>
            <a:r>
              <a:rPr lang="zh-CN" altLang="en-US" sz="1287" dirty="0"/>
              <a:t>向下扩展（水平扩展）：增加更多的标准商用服务器</a:t>
            </a:r>
            <a:endParaRPr lang="en-US" altLang="zh-CN" sz="1287" dirty="0"/>
          </a:p>
          <a:p>
            <a:pPr lvl="1">
              <a:lnSpc>
                <a:spcPts val="2160"/>
              </a:lnSpc>
            </a:pPr>
            <a:r>
              <a:rPr lang="zh-CN" altLang="en-US" sz="1287" dirty="0"/>
              <a:t>非对称集群</a:t>
            </a:r>
            <a:endParaRPr lang="en-US" altLang="zh-CN" sz="1287" dirty="0"/>
          </a:p>
          <a:p>
            <a:pPr lvl="2">
              <a:lnSpc>
                <a:spcPts val="2160"/>
              </a:lnSpc>
            </a:pPr>
            <a:r>
              <a:rPr lang="zh-CN" altLang="en-US" sz="1287" dirty="0"/>
              <a:t>备服务器只有在主服务器发生故障时才接管系统，处于高可用目的，包含故障切换配置</a:t>
            </a:r>
            <a:endParaRPr lang="en-US" altLang="zh-CN" sz="1287" dirty="0"/>
          </a:p>
          <a:p>
            <a:pPr lvl="1">
              <a:lnSpc>
                <a:spcPts val="2160"/>
              </a:lnSpc>
            </a:pPr>
            <a:r>
              <a:rPr lang="zh-CN" altLang="en-US" sz="1287" dirty="0"/>
              <a:t>对称集群</a:t>
            </a:r>
            <a:endParaRPr lang="en-US" altLang="zh-CN" sz="1287" dirty="0"/>
          </a:p>
          <a:p>
            <a:pPr lvl="2">
              <a:lnSpc>
                <a:spcPts val="2160"/>
              </a:lnSpc>
            </a:pPr>
            <a:r>
              <a:rPr lang="zh-CN" altLang="en-US" sz="1287" dirty="0"/>
              <a:t>所有节点都是活动的，共享工作负载，可视为负载均衡集群</a:t>
            </a:r>
          </a:p>
          <a:p>
            <a:pPr>
              <a:lnSpc>
                <a:spcPts val="2160"/>
              </a:lnSpc>
            </a:pPr>
            <a:r>
              <a:rPr lang="en-US" altLang="zh-CN" sz="1400" dirty="0"/>
              <a:t>OpenStack</a:t>
            </a:r>
            <a:r>
              <a:rPr lang="zh-CN" altLang="en-US" sz="1400" dirty="0"/>
              <a:t>的功能被广泛分布到多个服务中，包含了基础架构服务和</a:t>
            </a:r>
            <a:r>
              <a:rPr lang="en-US" altLang="zh-CN" sz="1400" dirty="0"/>
              <a:t>OpenStack</a:t>
            </a:r>
            <a:r>
              <a:rPr lang="zh-CN" altLang="en-US" sz="1400" dirty="0"/>
              <a:t>服务</a:t>
            </a:r>
          </a:p>
          <a:p>
            <a:pPr lvl="1">
              <a:lnSpc>
                <a:spcPts val="2160"/>
              </a:lnSpc>
            </a:pPr>
            <a:r>
              <a:rPr lang="zh-CN" altLang="en-US" sz="1287" dirty="0"/>
              <a:t>基础架构服务</a:t>
            </a:r>
          </a:p>
          <a:p>
            <a:pPr lvl="2">
              <a:lnSpc>
                <a:spcPts val="2160"/>
              </a:lnSpc>
            </a:pPr>
            <a:r>
              <a:rPr lang="zh-CN" altLang="en-US" sz="1287" dirty="0"/>
              <a:t>不属于</a:t>
            </a:r>
            <a:r>
              <a:rPr lang="en-US" altLang="zh-CN" sz="1287" dirty="0"/>
              <a:t>OpenStack</a:t>
            </a:r>
            <a:r>
              <a:rPr lang="zh-CN" altLang="en-US" sz="1287" dirty="0"/>
              <a:t>对外提供的公共服务，但被多个</a:t>
            </a:r>
            <a:r>
              <a:rPr lang="en-US" altLang="zh-CN" sz="1287" dirty="0" err="1"/>
              <a:t>Openstack</a:t>
            </a:r>
            <a:r>
              <a:rPr lang="zh-CN" altLang="en-US" sz="1287" dirty="0"/>
              <a:t>组件使用</a:t>
            </a:r>
          </a:p>
          <a:p>
            <a:pPr lvl="2">
              <a:lnSpc>
                <a:spcPts val="2160"/>
              </a:lnSpc>
            </a:pPr>
            <a:r>
              <a:rPr lang="zh-CN" altLang="en-US" sz="1287" dirty="0"/>
              <a:t>消息队列：必须是集群式的；</a:t>
            </a:r>
            <a:r>
              <a:rPr lang="en-US" altLang="zh-CN" sz="1287" dirty="0" err="1"/>
              <a:t>RabbitMQ</a:t>
            </a:r>
            <a:r>
              <a:rPr lang="zh-CN" altLang="en-US" sz="1287" dirty="0"/>
              <a:t>，</a:t>
            </a:r>
            <a:r>
              <a:rPr lang="en-US" altLang="zh-CN" sz="1287" dirty="0" err="1"/>
              <a:t>ZeroMQ</a:t>
            </a:r>
            <a:r>
              <a:rPr lang="zh-CN" altLang="en-US" sz="1287" dirty="0"/>
              <a:t>，</a:t>
            </a:r>
            <a:r>
              <a:rPr lang="en-US" altLang="zh-CN" sz="1287" dirty="0" err="1"/>
              <a:t>Qpid</a:t>
            </a:r>
            <a:endParaRPr lang="en-US" altLang="zh-CN" sz="1287" dirty="0"/>
          </a:p>
          <a:p>
            <a:pPr lvl="2">
              <a:lnSpc>
                <a:spcPts val="2160"/>
              </a:lnSpc>
            </a:pPr>
            <a:r>
              <a:rPr lang="zh-CN" altLang="en-US" sz="1287" dirty="0"/>
              <a:t>整合数据库：</a:t>
            </a:r>
            <a:r>
              <a:rPr lang="en-US" altLang="zh-CN" sz="1287" dirty="0"/>
              <a:t>OpenStack</a:t>
            </a:r>
            <a:r>
              <a:rPr lang="zh-CN" altLang="en-US" sz="1287" dirty="0"/>
              <a:t>的环境数据，使用数据等；</a:t>
            </a:r>
            <a:r>
              <a:rPr lang="en-US" altLang="zh-CN" sz="1287" dirty="0"/>
              <a:t>MySQL</a:t>
            </a:r>
            <a:r>
              <a:rPr lang="zh-CN" altLang="en-US" sz="1287" dirty="0"/>
              <a:t>和</a:t>
            </a:r>
            <a:r>
              <a:rPr lang="en-US" altLang="zh-CN" sz="1287" dirty="0"/>
              <a:t>MongoDB</a:t>
            </a:r>
          </a:p>
          <a:p>
            <a:pPr lvl="1">
              <a:lnSpc>
                <a:spcPts val="2160"/>
              </a:lnSpc>
            </a:pPr>
            <a:r>
              <a:rPr lang="en-US" altLang="zh-CN" sz="1287" dirty="0"/>
              <a:t>OpenStack</a:t>
            </a:r>
            <a:r>
              <a:rPr lang="zh-CN" altLang="en-US" sz="1287" dirty="0"/>
              <a:t>服务</a:t>
            </a:r>
            <a:endParaRPr lang="en-US" altLang="zh-CN" sz="1287" dirty="0"/>
          </a:p>
          <a:p>
            <a:pPr lvl="2">
              <a:lnSpc>
                <a:spcPts val="2160"/>
              </a:lnSpc>
            </a:pPr>
            <a:r>
              <a:rPr lang="zh-CN" altLang="en-US" sz="1287" dirty="0"/>
              <a:t>身份、镜像、计算、网络、存储等</a:t>
            </a:r>
          </a:p>
        </p:txBody>
      </p:sp>
    </p:spTree>
    <p:extLst>
      <p:ext uri="{BB962C8B-B14F-4D97-AF65-F5344CB8AC3E}">
        <p14:creationId xmlns:p14="http://schemas.microsoft.com/office/powerpoint/2010/main" val="801272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789" y="2969000"/>
            <a:ext cx="6488796" cy="3396662"/>
          </a:xfrm>
          <a:prstGeom prst="rect">
            <a:avLst/>
          </a:prstGeom>
        </p:spPr>
      </p:pic>
      <p:sp>
        <p:nvSpPr>
          <p:cNvPr id="2" name="标题 1"/>
          <p:cNvSpPr>
            <a:spLocks noGrp="1"/>
          </p:cNvSpPr>
          <p:nvPr>
            <p:ph type="title"/>
          </p:nvPr>
        </p:nvSpPr>
        <p:spPr>
          <a:xfrm>
            <a:off x="420454" y="287306"/>
            <a:ext cx="8301515" cy="649110"/>
          </a:xfrm>
        </p:spPr>
        <p:txBody>
          <a:bodyPr>
            <a:normAutofit/>
          </a:bodyPr>
          <a:lstStyle/>
          <a:p>
            <a:r>
              <a:rPr lang="zh-CN" altLang="en-US" sz="2700" dirty="0"/>
              <a:t>云控制器</a:t>
            </a:r>
            <a:r>
              <a:rPr lang="en-US" altLang="zh-CN" sz="2700" dirty="0"/>
              <a:t>——Keystone</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27</a:t>
            </a:fld>
            <a:endParaRPr lang="zh-CN" altLang="en-US"/>
          </a:p>
        </p:txBody>
      </p:sp>
      <p:sp>
        <p:nvSpPr>
          <p:cNvPr id="7" name="内容占位符 2"/>
          <p:cNvSpPr txBox="1">
            <a:spLocks/>
          </p:cNvSpPr>
          <p:nvPr/>
        </p:nvSpPr>
        <p:spPr>
          <a:xfrm>
            <a:off x="420455" y="1068970"/>
            <a:ext cx="8301514" cy="5183188"/>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160"/>
              </a:lnSpc>
            </a:pPr>
            <a:r>
              <a:rPr lang="zh-CN" altLang="en-US" sz="1400" dirty="0"/>
              <a:t>身份认证和服务目录（所有其他服务需向</a:t>
            </a:r>
            <a:r>
              <a:rPr lang="en-US" altLang="zh-CN" sz="1400" dirty="0"/>
              <a:t>Keystone</a:t>
            </a:r>
            <a:r>
              <a:rPr lang="zh-CN" altLang="en-US" sz="1400" dirty="0"/>
              <a:t>注册</a:t>
            </a:r>
            <a:r>
              <a:rPr lang="en-US" altLang="zh-CN" sz="1400" dirty="0"/>
              <a:t>API</a:t>
            </a:r>
            <a:r>
              <a:rPr lang="zh-CN" altLang="en-US" sz="1400" dirty="0"/>
              <a:t>端点）</a:t>
            </a:r>
            <a:endParaRPr lang="en-US" altLang="zh-CN" sz="1400" dirty="0"/>
          </a:p>
          <a:p>
            <a:pPr>
              <a:lnSpc>
                <a:spcPts val="2160"/>
              </a:lnSpc>
            </a:pPr>
            <a:r>
              <a:rPr lang="zh-CN" altLang="en-US" sz="1287" dirty="0"/>
              <a:t>由多个</a:t>
            </a:r>
            <a:r>
              <a:rPr lang="en-US" altLang="zh-CN" sz="1287" dirty="0"/>
              <a:t>Provider</a:t>
            </a:r>
            <a:r>
              <a:rPr lang="zh-CN" altLang="en-US" sz="1287" dirty="0"/>
              <a:t>组成</a:t>
            </a:r>
            <a:endParaRPr lang="en-US" altLang="zh-CN" sz="1287" dirty="0"/>
          </a:p>
          <a:p>
            <a:pPr lvl="1">
              <a:lnSpc>
                <a:spcPts val="2160"/>
              </a:lnSpc>
            </a:pPr>
            <a:r>
              <a:rPr lang="zh-CN" altLang="en-US" sz="1174" dirty="0"/>
              <a:t>身份提供者</a:t>
            </a:r>
            <a:r>
              <a:rPr lang="en-US" altLang="zh-CN" sz="1174" dirty="0"/>
              <a:t>Identity Provider</a:t>
            </a:r>
            <a:r>
              <a:rPr lang="zh-CN" altLang="en-US" sz="1174" dirty="0"/>
              <a:t>：服务用户、管理员用户、终端用户</a:t>
            </a:r>
            <a:endParaRPr lang="en-US" altLang="zh-CN" sz="1174" dirty="0"/>
          </a:p>
          <a:p>
            <a:pPr lvl="1">
              <a:lnSpc>
                <a:spcPts val="2160"/>
              </a:lnSpc>
            </a:pPr>
            <a:r>
              <a:rPr lang="zh-CN" altLang="en-US" sz="1174" dirty="0"/>
              <a:t>资源提供者</a:t>
            </a:r>
            <a:r>
              <a:rPr lang="en-US" altLang="zh-CN" sz="1174" dirty="0"/>
              <a:t>resource Provider</a:t>
            </a:r>
            <a:r>
              <a:rPr lang="zh-CN" altLang="en-US" sz="1174" dirty="0"/>
              <a:t>：</a:t>
            </a:r>
            <a:r>
              <a:rPr lang="en-US" altLang="zh-CN" sz="1174" dirty="0"/>
              <a:t>project</a:t>
            </a:r>
            <a:r>
              <a:rPr lang="zh-CN" altLang="en-US" sz="1174" dirty="0"/>
              <a:t>、</a:t>
            </a:r>
            <a:r>
              <a:rPr lang="en-US" altLang="zh-CN" sz="1174" dirty="0"/>
              <a:t>domain</a:t>
            </a:r>
          </a:p>
          <a:p>
            <a:pPr lvl="1">
              <a:lnSpc>
                <a:spcPts val="2160"/>
              </a:lnSpc>
            </a:pPr>
            <a:r>
              <a:rPr lang="zh-CN" altLang="en-US" sz="1174" dirty="0"/>
              <a:t>认证提供者</a:t>
            </a:r>
            <a:r>
              <a:rPr lang="en-US" altLang="zh-CN" sz="1174" dirty="0"/>
              <a:t>Authorization Provider</a:t>
            </a:r>
            <a:r>
              <a:rPr lang="zh-CN" altLang="en-US" sz="1174" dirty="0"/>
              <a:t>：用户和用户组和他们角色之间的关系</a:t>
            </a:r>
            <a:endParaRPr lang="en-US" altLang="zh-CN" sz="1174" dirty="0"/>
          </a:p>
          <a:p>
            <a:pPr lvl="1">
              <a:lnSpc>
                <a:spcPts val="2160"/>
              </a:lnSpc>
            </a:pPr>
            <a:r>
              <a:rPr lang="zh-CN" altLang="en-US" sz="1174" dirty="0"/>
              <a:t>令牌提供者</a:t>
            </a:r>
            <a:r>
              <a:rPr lang="en-US" altLang="zh-CN" sz="1174" dirty="0"/>
              <a:t>Token Provider</a:t>
            </a:r>
            <a:r>
              <a:rPr lang="zh-CN" altLang="en-US" sz="1174" dirty="0"/>
              <a:t>：访问</a:t>
            </a:r>
            <a:r>
              <a:rPr lang="en-US" altLang="zh-CN" sz="1174" dirty="0" err="1"/>
              <a:t>openstack</a:t>
            </a:r>
            <a:r>
              <a:rPr lang="zh-CN" altLang="en-US" sz="1174" dirty="0"/>
              <a:t>服务需要一个有效的令牌，通过身份提供者的认证后获得令牌</a:t>
            </a:r>
            <a:endParaRPr lang="en-US" altLang="zh-CN" sz="1174" dirty="0"/>
          </a:p>
          <a:p>
            <a:pPr lvl="1">
              <a:lnSpc>
                <a:spcPts val="2160"/>
              </a:lnSpc>
            </a:pPr>
            <a:r>
              <a:rPr lang="zh-CN" altLang="en-US" sz="1174" dirty="0"/>
              <a:t>目录提供者</a:t>
            </a:r>
            <a:r>
              <a:rPr lang="en-US" altLang="zh-CN" sz="1174" dirty="0"/>
              <a:t>Catalog Provider</a:t>
            </a:r>
            <a:r>
              <a:rPr lang="zh-CN" altLang="en-US" sz="1174" dirty="0"/>
              <a:t>：维护服务和</a:t>
            </a:r>
            <a:r>
              <a:rPr lang="en-US" altLang="zh-CN" sz="1174" dirty="0"/>
              <a:t>API</a:t>
            </a:r>
            <a:r>
              <a:rPr lang="zh-CN" altLang="en-US" sz="1174" dirty="0"/>
              <a:t>端点的目录</a:t>
            </a:r>
            <a:endParaRPr lang="en-US" altLang="zh-CN" sz="1174" dirty="0"/>
          </a:p>
          <a:p>
            <a:pPr lvl="1">
              <a:lnSpc>
                <a:spcPts val="2160"/>
              </a:lnSpc>
            </a:pPr>
            <a:r>
              <a:rPr lang="zh-CN" altLang="en-US" sz="1174" dirty="0"/>
              <a:t>策略提供者</a:t>
            </a:r>
            <a:r>
              <a:rPr lang="en-US" altLang="zh-CN" sz="1174" dirty="0"/>
              <a:t>Policy Provider</a:t>
            </a:r>
            <a:r>
              <a:rPr lang="zh-CN" altLang="en-US" sz="1174" dirty="0"/>
              <a:t>：策略由多条规则组成，每条规则定义了哪些用户和角色被允许访问哪些资源</a:t>
            </a:r>
            <a:endParaRPr lang="en-US" altLang="zh-CN" sz="1174" dirty="0"/>
          </a:p>
          <a:p>
            <a:pPr>
              <a:lnSpc>
                <a:spcPts val="2160"/>
              </a:lnSpc>
            </a:pPr>
            <a:r>
              <a:rPr lang="zh-CN" altLang="en-US" sz="1287" dirty="0"/>
              <a:t>高级特性</a:t>
            </a:r>
            <a:endParaRPr lang="en-US" altLang="zh-CN" sz="1287" dirty="0"/>
          </a:p>
          <a:p>
            <a:pPr lvl="1">
              <a:lnSpc>
                <a:spcPts val="2160"/>
              </a:lnSpc>
            </a:pPr>
            <a:r>
              <a:rPr lang="zh-CN" altLang="en-US" sz="1174" dirty="0"/>
              <a:t>联邦</a:t>
            </a:r>
            <a:r>
              <a:rPr lang="en-US" altLang="zh-CN" sz="1174" dirty="0"/>
              <a:t>keystone</a:t>
            </a:r>
          </a:p>
          <a:p>
            <a:pPr lvl="2">
              <a:lnSpc>
                <a:spcPts val="2160"/>
              </a:lnSpc>
            </a:pPr>
            <a:r>
              <a:rPr lang="zh-CN" altLang="en-US" sz="1174" dirty="0"/>
              <a:t>使用外部身份提供者提供的身份服务访问服务提供商可用资源的机制</a:t>
            </a:r>
            <a:endParaRPr lang="en-US" altLang="zh-CN" sz="1174" dirty="0"/>
          </a:p>
          <a:p>
            <a:pPr lvl="1">
              <a:lnSpc>
                <a:spcPts val="2160"/>
              </a:lnSpc>
            </a:pPr>
            <a:r>
              <a:rPr lang="en-US" altLang="zh-CN" sz="1174" dirty="0" err="1"/>
              <a:t>Fernet</a:t>
            </a:r>
            <a:r>
              <a:rPr lang="zh-CN" altLang="en-US" sz="1174" dirty="0"/>
              <a:t>令牌</a:t>
            </a:r>
            <a:endParaRPr lang="en-US" altLang="zh-CN" sz="1174" dirty="0"/>
          </a:p>
          <a:p>
            <a:pPr lvl="2">
              <a:lnSpc>
                <a:spcPts val="2160"/>
              </a:lnSpc>
            </a:pPr>
            <a:r>
              <a:rPr lang="zh-CN" altLang="en-US" sz="1174" dirty="0"/>
              <a:t>解决原生令牌提供者带来的性能问题</a:t>
            </a:r>
            <a:endParaRPr lang="en-US" altLang="zh-CN" sz="1174" dirty="0"/>
          </a:p>
          <a:p>
            <a:pPr>
              <a:lnSpc>
                <a:spcPts val="2160"/>
              </a:lnSpc>
            </a:pPr>
            <a:endParaRPr lang="zh-CN" altLang="en-US" sz="1287" dirty="0"/>
          </a:p>
        </p:txBody>
      </p:sp>
    </p:spTree>
    <p:extLst>
      <p:ext uri="{BB962C8B-B14F-4D97-AF65-F5344CB8AC3E}">
        <p14:creationId xmlns:p14="http://schemas.microsoft.com/office/powerpoint/2010/main" val="340883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云控制器</a:t>
            </a:r>
            <a:r>
              <a:rPr lang="en-US" altLang="zh-CN" sz="2700" dirty="0"/>
              <a:t>——Nova</a:t>
            </a:r>
            <a:r>
              <a:rPr lang="zh-CN" altLang="en-US" sz="2700" dirty="0"/>
              <a:t>管理组件及</a:t>
            </a:r>
            <a:r>
              <a:rPr lang="en-US" altLang="zh-CN" sz="2700" dirty="0"/>
              <a:t>API</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en-US" altLang="zh-CN" sz="1400" dirty="0">
                <a:solidFill>
                  <a:srgbClr val="FF0000"/>
                </a:solidFill>
              </a:rPr>
              <a:t>Nova</a:t>
            </a:r>
            <a:r>
              <a:rPr lang="zh-CN" altLang="en-US" sz="1400" dirty="0">
                <a:solidFill>
                  <a:srgbClr val="FF0000"/>
                </a:solidFill>
              </a:rPr>
              <a:t>是</a:t>
            </a:r>
            <a:r>
              <a:rPr lang="en-US" altLang="zh-CN" sz="1400" dirty="0" err="1">
                <a:solidFill>
                  <a:srgbClr val="FF0000"/>
                </a:solidFill>
              </a:rPr>
              <a:t>Openstack</a:t>
            </a:r>
            <a:r>
              <a:rPr lang="zh-CN" altLang="en-US" sz="1400" dirty="0">
                <a:solidFill>
                  <a:srgbClr val="FF0000"/>
                </a:solidFill>
              </a:rPr>
              <a:t>中提供计算资源服务的项目，是</a:t>
            </a:r>
            <a:r>
              <a:rPr lang="en-US" altLang="zh-CN" sz="1400" dirty="0">
                <a:solidFill>
                  <a:srgbClr val="FF0000"/>
                </a:solidFill>
              </a:rPr>
              <a:t>OpenStack</a:t>
            </a:r>
            <a:r>
              <a:rPr lang="zh-CN" altLang="en-US" sz="1400" dirty="0">
                <a:solidFill>
                  <a:srgbClr val="FF0000"/>
                </a:solidFill>
              </a:rPr>
              <a:t>最核心的项目</a:t>
            </a:r>
            <a:endParaRPr lang="en-US" altLang="zh-CN" sz="1400" dirty="0">
              <a:solidFill>
                <a:srgbClr val="FF0000"/>
              </a:solidFill>
            </a:endParaRPr>
          </a:p>
          <a:p>
            <a:pPr>
              <a:lnSpc>
                <a:spcPts val="2160"/>
              </a:lnSpc>
            </a:pPr>
            <a:r>
              <a:rPr lang="zh-CN" altLang="en-US" sz="1400" dirty="0">
                <a:solidFill>
                  <a:srgbClr val="FF0000"/>
                </a:solidFill>
              </a:rPr>
              <a:t>负责：</a:t>
            </a:r>
            <a:endParaRPr lang="en-US" altLang="zh-CN" sz="1400" dirty="0">
              <a:solidFill>
                <a:srgbClr val="FF0000"/>
              </a:solidFill>
            </a:endParaRPr>
          </a:p>
          <a:p>
            <a:pPr lvl="1">
              <a:lnSpc>
                <a:spcPts val="2160"/>
              </a:lnSpc>
            </a:pPr>
            <a:r>
              <a:rPr lang="zh-CN" altLang="en-US" sz="1287" dirty="0">
                <a:solidFill>
                  <a:srgbClr val="FF0000"/>
                </a:solidFill>
              </a:rPr>
              <a:t>虚拟机生命周期管理</a:t>
            </a:r>
            <a:endParaRPr lang="en-US" altLang="zh-CN" sz="1287" dirty="0">
              <a:solidFill>
                <a:srgbClr val="FF0000"/>
              </a:solidFill>
            </a:endParaRPr>
          </a:p>
          <a:p>
            <a:pPr lvl="1">
              <a:lnSpc>
                <a:spcPts val="2160"/>
              </a:lnSpc>
            </a:pPr>
            <a:r>
              <a:rPr lang="zh-CN" altLang="en-US" sz="1287" dirty="0">
                <a:solidFill>
                  <a:srgbClr val="FF0000"/>
                </a:solidFill>
              </a:rPr>
              <a:t>其他计算资源的生命周期管理</a:t>
            </a:r>
            <a:endParaRPr lang="en-US" altLang="zh-CN" sz="1400" dirty="0">
              <a:solidFill>
                <a:srgbClr val="FF0000"/>
              </a:solidFill>
            </a:endParaRPr>
          </a:p>
          <a:p>
            <a:pPr>
              <a:lnSpc>
                <a:spcPts val="2160"/>
              </a:lnSpc>
            </a:pPr>
            <a:r>
              <a:rPr lang="zh-CN" altLang="en-US" sz="1400" dirty="0">
                <a:solidFill>
                  <a:srgbClr val="FF0000"/>
                </a:solidFill>
              </a:rPr>
              <a:t>不负责：</a:t>
            </a:r>
            <a:endParaRPr lang="en-US" altLang="zh-CN" sz="1400" dirty="0">
              <a:solidFill>
                <a:srgbClr val="FF0000"/>
              </a:solidFill>
            </a:endParaRPr>
          </a:p>
          <a:p>
            <a:pPr lvl="1">
              <a:lnSpc>
                <a:spcPts val="2160"/>
              </a:lnSpc>
            </a:pPr>
            <a:r>
              <a:rPr lang="zh-CN" altLang="en-US" sz="1287" dirty="0">
                <a:solidFill>
                  <a:srgbClr val="FF0000"/>
                </a:solidFill>
              </a:rPr>
              <a:t>承载虚拟机的物理机自身的管理</a:t>
            </a:r>
            <a:endParaRPr lang="en-US" altLang="zh-CN" sz="1287" dirty="0">
              <a:solidFill>
                <a:srgbClr val="FF0000"/>
              </a:solidFill>
            </a:endParaRPr>
          </a:p>
          <a:p>
            <a:pPr lvl="1">
              <a:lnSpc>
                <a:spcPts val="2160"/>
              </a:lnSpc>
            </a:pPr>
            <a:r>
              <a:rPr lang="zh-CN" altLang="en-US" sz="1287" dirty="0">
                <a:solidFill>
                  <a:srgbClr val="FF0000"/>
                </a:solidFill>
              </a:rPr>
              <a:t>全面的系统状态监控</a:t>
            </a:r>
            <a:endParaRPr lang="en-US" altLang="zh-CN" sz="1287" dirty="0">
              <a:solidFill>
                <a:srgbClr val="FF0000"/>
              </a:solidFill>
            </a:endParaRPr>
          </a:p>
          <a:p>
            <a:pPr>
              <a:lnSpc>
                <a:spcPts val="2160"/>
              </a:lnSpc>
            </a:pPr>
            <a:endParaRPr lang="en-US" altLang="zh-CN" sz="1400" dirty="0"/>
          </a:p>
          <a:p>
            <a:pPr lvl="1">
              <a:lnSpc>
                <a:spcPts val="2160"/>
              </a:lnSpc>
            </a:pPr>
            <a:endParaRPr lang="en-US" altLang="zh-CN" sz="1287" dirty="0"/>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28</a:t>
            </a:fld>
            <a:endParaRPr lang="zh-CN" altLang="en-US"/>
          </a:p>
        </p:txBody>
      </p:sp>
      <p:pic>
        <p:nvPicPr>
          <p:cNvPr id="6" name="图片 5">
            <a:extLst>
              <a:ext uri="{FF2B5EF4-FFF2-40B4-BE49-F238E27FC236}">
                <a16:creationId xmlns:a16="http://schemas.microsoft.com/office/drawing/2014/main" id="{7A828213-6E82-490F-ADB5-E52B925A312C}"/>
              </a:ext>
            </a:extLst>
          </p:cNvPr>
          <p:cNvPicPr>
            <a:picLocks noChangeAspect="1"/>
          </p:cNvPicPr>
          <p:nvPr/>
        </p:nvPicPr>
        <p:blipFill>
          <a:blip r:embed="rId2"/>
          <a:stretch>
            <a:fillRect/>
          </a:stretch>
        </p:blipFill>
        <p:spPr>
          <a:xfrm>
            <a:off x="2555249" y="3208766"/>
            <a:ext cx="6033117" cy="3525233"/>
          </a:xfrm>
          <a:prstGeom prst="rect">
            <a:avLst/>
          </a:prstGeom>
        </p:spPr>
      </p:pic>
      <p:pic>
        <p:nvPicPr>
          <p:cNvPr id="7" name="图片 6">
            <a:extLst>
              <a:ext uri="{FF2B5EF4-FFF2-40B4-BE49-F238E27FC236}">
                <a16:creationId xmlns:a16="http://schemas.microsoft.com/office/drawing/2014/main" id="{C447D731-D298-4170-A94F-0C029F71EDC4}"/>
              </a:ext>
            </a:extLst>
          </p:cNvPr>
          <p:cNvPicPr>
            <a:picLocks noChangeAspect="1"/>
          </p:cNvPicPr>
          <p:nvPr/>
        </p:nvPicPr>
        <p:blipFill>
          <a:blip r:embed="rId3"/>
          <a:stretch>
            <a:fillRect/>
          </a:stretch>
        </p:blipFill>
        <p:spPr>
          <a:xfrm>
            <a:off x="7116862" y="2930291"/>
            <a:ext cx="1775211" cy="1173546"/>
          </a:xfrm>
          <a:prstGeom prst="rect">
            <a:avLst/>
          </a:prstGeom>
        </p:spPr>
      </p:pic>
    </p:spTree>
    <p:extLst>
      <p:ext uri="{BB962C8B-B14F-4D97-AF65-F5344CB8AC3E}">
        <p14:creationId xmlns:p14="http://schemas.microsoft.com/office/powerpoint/2010/main" val="1767850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云控制器</a:t>
            </a:r>
            <a:r>
              <a:rPr lang="en-US" altLang="zh-CN" sz="2700" dirty="0"/>
              <a:t>——Nova</a:t>
            </a:r>
            <a:r>
              <a:rPr lang="zh-CN" altLang="en-US" sz="2700" dirty="0"/>
              <a:t>管理组件及</a:t>
            </a:r>
            <a:r>
              <a:rPr lang="en-US" altLang="zh-CN" sz="2700" dirty="0"/>
              <a:t>API</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zh-CN" altLang="en-US" sz="1400" dirty="0">
                <a:solidFill>
                  <a:srgbClr val="FF0000"/>
                </a:solidFill>
              </a:rPr>
              <a:t>运行在云控制器上的组件</a:t>
            </a:r>
            <a:endParaRPr lang="en-US" altLang="zh-CN" sz="1400" dirty="0">
              <a:solidFill>
                <a:srgbClr val="FF0000"/>
              </a:solidFill>
            </a:endParaRPr>
          </a:p>
          <a:p>
            <a:pPr lvl="1">
              <a:lnSpc>
                <a:spcPts val="2160"/>
              </a:lnSpc>
            </a:pPr>
            <a:r>
              <a:rPr lang="en-US" altLang="zh-CN" sz="1287" dirty="0">
                <a:solidFill>
                  <a:srgbClr val="FF0000"/>
                </a:solidFill>
              </a:rPr>
              <a:t>Nova-</a:t>
            </a:r>
            <a:r>
              <a:rPr lang="en-US" altLang="zh-CN" sz="1287" dirty="0" err="1">
                <a:solidFill>
                  <a:srgbClr val="FF0000"/>
                </a:solidFill>
              </a:rPr>
              <a:t>api</a:t>
            </a:r>
            <a:endParaRPr lang="en-US" altLang="zh-CN" sz="1287" dirty="0">
              <a:solidFill>
                <a:srgbClr val="FF0000"/>
              </a:solidFill>
            </a:endParaRPr>
          </a:p>
          <a:p>
            <a:pPr lvl="2">
              <a:lnSpc>
                <a:spcPts val="2160"/>
              </a:lnSpc>
            </a:pPr>
            <a:r>
              <a:rPr lang="zh-CN" altLang="en-US" sz="1287" dirty="0"/>
              <a:t>云控制器中的编排引擎；通过</a:t>
            </a:r>
            <a:r>
              <a:rPr lang="en-US" altLang="zh-CN" sz="1287" dirty="0"/>
              <a:t>API</a:t>
            </a:r>
            <a:r>
              <a:rPr lang="zh-CN" altLang="en-US" sz="1287" dirty="0"/>
              <a:t>将消息写入数据库和消息队列向其他守护进程传递消息</a:t>
            </a:r>
            <a:endParaRPr lang="en-US" altLang="zh-CN" sz="1287" dirty="0"/>
          </a:p>
          <a:p>
            <a:pPr lvl="1">
              <a:lnSpc>
                <a:spcPts val="2160"/>
              </a:lnSpc>
            </a:pPr>
            <a:r>
              <a:rPr lang="en-US" altLang="zh-CN" sz="1287" dirty="0">
                <a:solidFill>
                  <a:srgbClr val="FF0000"/>
                </a:solidFill>
              </a:rPr>
              <a:t>Nova-conductor</a:t>
            </a:r>
          </a:p>
          <a:p>
            <a:pPr lvl="2">
              <a:lnSpc>
                <a:spcPts val="2160"/>
              </a:lnSpc>
            </a:pPr>
            <a:r>
              <a:rPr lang="zh-CN" altLang="en-US" sz="1287" dirty="0"/>
              <a:t>代表计算节点上</a:t>
            </a:r>
            <a:r>
              <a:rPr lang="en-US" altLang="zh-CN" sz="1287" dirty="0"/>
              <a:t>nova-compute</a:t>
            </a:r>
            <a:r>
              <a:rPr lang="zh-CN" altLang="en-US" sz="1287" dirty="0"/>
              <a:t>执行数据库操作，提供数据库访问隔离；将来自计算节点请求并行化</a:t>
            </a:r>
            <a:endParaRPr lang="en-US" altLang="zh-CN" sz="1287" dirty="0"/>
          </a:p>
          <a:p>
            <a:pPr lvl="1">
              <a:lnSpc>
                <a:spcPts val="2160"/>
              </a:lnSpc>
            </a:pPr>
            <a:r>
              <a:rPr lang="en-US" altLang="zh-CN" sz="1287" dirty="0">
                <a:solidFill>
                  <a:srgbClr val="FF0000"/>
                </a:solidFill>
              </a:rPr>
              <a:t>Nova-scheduler</a:t>
            </a:r>
          </a:p>
          <a:p>
            <a:pPr lvl="2">
              <a:lnSpc>
                <a:spcPts val="2160"/>
              </a:lnSpc>
            </a:pPr>
            <a:r>
              <a:rPr lang="zh-CN" altLang="en-US" sz="1287" dirty="0"/>
              <a:t>专门的调度算法；确定虚拟机创建的最佳放置位置；支持过滤器检查计算节点上资源可用性，通过加权机制过滤出计算节点列表，再确定启动虚拟机的最佳位置；支持自定义度量标准和策略考量配置</a:t>
            </a:r>
            <a:endParaRPr lang="en-US" altLang="zh-CN" sz="1287" dirty="0"/>
          </a:p>
          <a:p>
            <a:pPr lvl="2">
              <a:lnSpc>
                <a:spcPts val="2160"/>
              </a:lnSpc>
            </a:pPr>
            <a:r>
              <a:rPr lang="zh-CN" altLang="en-US" sz="1287" dirty="0"/>
              <a:t>在生产环境下，配置单独的存储主机，其调度器运行在存储主机上</a:t>
            </a:r>
            <a:endParaRPr lang="en-US" altLang="zh-CN" sz="1287" dirty="0"/>
          </a:p>
          <a:p>
            <a:pPr>
              <a:lnSpc>
                <a:spcPts val="2160"/>
              </a:lnSpc>
            </a:pPr>
            <a:r>
              <a:rPr lang="en-US" altLang="zh-CN" sz="1400" dirty="0"/>
              <a:t>Nova-compute</a:t>
            </a:r>
            <a:r>
              <a:rPr lang="zh-CN" altLang="en-US" sz="1400" dirty="0"/>
              <a:t>则运行在计算节点上</a:t>
            </a:r>
            <a:endParaRPr lang="en-US" altLang="zh-CN" sz="1400" dirty="0"/>
          </a:p>
          <a:p>
            <a:pPr>
              <a:lnSpc>
                <a:spcPts val="2160"/>
              </a:lnSpc>
            </a:pPr>
            <a:r>
              <a:rPr lang="en-US" altLang="zh-CN" sz="1400" dirty="0"/>
              <a:t>Nova-network</a:t>
            </a:r>
            <a:r>
              <a:rPr lang="zh-CN" altLang="en-US" sz="1400" dirty="0"/>
              <a:t>则可以被</a:t>
            </a:r>
            <a:r>
              <a:rPr lang="en-US" altLang="zh-CN" sz="1400" dirty="0"/>
              <a:t>Neutron</a:t>
            </a:r>
            <a:r>
              <a:rPr lang="zh-CN" altLang="en-US" sz="1400" dirty="0"/>
              <a:t>替代</a:t>
            </a:r>
            <a:endParaRPr lang="en-US" altLang="zh-CN" sz="1400" dirty="0"/>
          </a:p>
          <a:p>
            <a:pPr>
              <a:lnSpc>
                <a:spcPts val="2160"/>
              </a:lnSpc>
            </a:pPr>
            <a:endParaRPr lang="en-US" altLang="zh-CN" sz="1400" dirty="0"/>
          </a:p>
          <a:p>
            <a:pPr>
              <a:lnSpc>
                <a:spcPts val="2160"/>
              </a:lnSpc>
            </a:pPr>
            <a:r>
              <a:rPr lang="en-US" altLang="zh-CN" sz="1400" dirty="0"/>
              <a:t>API</a:t>
            </a:r>
            <a:r>
              <a:rPr lang="zh-CN" altLang="en-US" sz="1400" dirty="0"/>
              <a:t>服务</a:t>
            </a:r>
            <a:endParaRPr lang="en-US" altLang="zh-CN" sz="1400" dirty="0"/>
          </a:p>
          <a:p>
            <a:pPr lvl="1">
              <a:lnSpc>
                <a:spcPts val="2160"/>
              </a:lnSpc>
            </a:pPr>
            <a:r>
              <a:rPr lang="zh-CN" altLang="en-US" sz="1287" dirty="0"/>
              <a:t>类似</a:t>
            </a:r>
            <a:r>
              <a:rPr lang="en-US" altLang="zh-CN" sz="1287" dirty="0"/>
              <a:t>Nova-</a:t>
            </a:r>
            <a:r>
              <a:rPr lang="en-US" altLang="zh-CN" sz="1287" dirty="0" err="1"/>
              <a:t>api</a:t>
            </a:r>
            <a:r>
              <a:rPr lang="zh-CN" altLang="en-US" sz="1287" dirty="0"/>
              <a:t>，也将身份、镜像、网络和存储</a:t>
            </a:r>
            <a:r>
              <a:rPr lang="en-US" altLang="zh-CN" sz="1287" dirty="0"/>
              <a:t>API</a:t>
            </a:r>
            <a:r>
              <a:rPr lang="zh-CN" altLang="en-US" sz="1287" dirty="0"/>
              <a:t>都放在云控制器上运行</a:t>
            </a:r>
            <a:endParaRPr lang="en-US" altLang="zh-CN" sz="1287" dirty="0"/>
          </a:p>
          <a:p>
            <a:pPr lvl="1">
              <a:lnSpc>
                <a:spcPts val="2160"/>
              </a:lnSpc>
            </a:pPr>
            <a:endParaRPr lang="en-US" altLang="zh-CN" sz="1287" dirty="0"/>
          </a:p>
          <a:p>
            <a:pPr>
              <a:lnSpc>
                <a:spcPts val="2160"/>
              </a:lnSpc>
            </a:pP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29</a:t>
            </a:fld>
            <a:endParaRPr lang="zh-CN" altLang="en-US"/>
          </a:p>
        </p:txBody>
      </p:sp>
    </p:spTree>
    <p:extLst>
      <p:ext uri="{BB962C8B-B14F-4D97-AF65-F5344CB8AC3E}">
        <p14:creationId xmlns:p14="http://schemas.microsoft.com/office/powerpoint/2010/main" val="110520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en-US" altLang="zh-CN" sz="2700" dirty="0" err="1"/>
              <a:t>Openstack</a:t>
            </a:r>
            <a:r>
              <a:rPr lang="en-US" altLang="zh-CN" sz="2700" dirty="0"/>
              <a:t>——</a:t>
            </a:r>
            <a:r>
              <a:rPr lang="zh-CN" altLang="en-US" sz="2700" dirty="0"/>
              <a:t>云计算操作系统（</a:t>
            </a:r>
            <a:r>
              <a:rPr lang="en-US" altLang="zh-CN" sz="2700" dirty="0"/>
              <a:t>1</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zh-CN" altLang="en-US" sz="1400" dirty="0"/>
              <a:t>云计算</a:t>
            </a:r>
            <a:r>
              <a:rPr lang="en-US" altLang="zh-CN" sz="1400" dirty="0"/>
              <a:t>—</a:t>
            </a:r>
            <a:r>
              <a:rPr lang="zh-CN" altLang="en-US" sz="1400" dirty="0"/>
              <a:t>虚拟化</a:t>
            </a: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marL="0" indent="0">
              <a:lnSpc>
                <a:spcPts val="2160"/>
              </a:lnSpc>
              <a:buNone/>
            </a:pPr>
            <a:endParaRPr lang="en-US" altLang="zh-CN" sz="1400" dirty="0"/>
          </a:p>
          <a:p>
            <a:pPr>
              <a:lnSpc>
                <a:spcPts val="2160"/>
              </a:lnSpc>
            </a:pPr>
            <a:r>
              <a:rPr lang="zh-CN" altLang="en-US" sz="1400" dirty="0"/>
              <a:t>操作系统的功能</a:t>
            </a:r>
            <a:endParaRPr lang="en-US" altLang="zh-CN" sz="1400" dirty="0"/>
          </a:p>
          <a:p>
            <a:pPr lvl="1">
              <a:lnSpc>
                <a:spcPts val="2160"/>
              </a:lnSpc>
            </a:pPr>
            <a:r>
              <a:rPr lang="zh-CN" altLang="en-US" sz="1287" dirty="0"/>
              <a:t>资源抽象：计算、存储、网络、</a:t>
            </a:r>
            <a:r>
              <a:rPr lang="en-US" altLang="zh-CN" sz="1287" dirty="0"/>
              <a:t>I/O</a:t>
            </a:r>
            <a:r>
              <a:rPr lang="zh-CN" altLang="en-US" sz="1287" dirty="0"/>
              <a:t>等</a:t>
            </a:r>
            <a:endParaRPr lang="en-US" altLang="zh-CN" sz="1287" dirty="0"/>
          </a:p>
          <a:p>
            <a:pPr lvl="1">
              <a:lnSpc>
                <a:spcPts val="2160"/>
              </a:lnSpc>
            </a:pPr>
            <a:r>
              <a:rPr lang="zh-CN" altLang="en-US" sz="1287" dirty="0"/>
              <a:t>资源分配与负载调度：各种</a:t>
            </a:r>
            <a:r>
              <a:rPr lang="en-US" altLang="zh-CN" sz="1287" dirty="0"/>
              <a:t>CPU</a:t>
            </a:r>
            <a:r>
              <a:rPr lang="zh-CN" altLang="en-US" sz="1287" dirty="0"/>
              <a:t>调度算法、内存调度算法</a:t>
            </a:r>
            <a:endParaRPr lang="en-US" altLang="zh-CN" sz="1287" dirty="0"/>
          </a:p>
          <a:p>
            <a:pPr lvl="1">
              <a:lnSpc>
                <a:spcPts val="2160"/>
              </a:lnSpc>
            </a:pPr>
            <a:r>
              <a:rPr lang="zh-CN" altLang="en-US" sz="1287" dirty="0"/>
              <a:t>应用生命周期管理：启动后的不同状态、关闭后的管理</a:t>
            </a:r>
            <a:endParaRPr lang="en-US" altLang="zh-CN" sz="1287" dirty="0"/>
          </a:p>
          <a:p>
            <a:pPr lvl="1">
              <a:lnSpc>
                <a:spcPts val="2160"/>
              </a:lnSpc>
            </a:pPr>
            <a:r>
              <a:rPr lang="zh-CN" altLang="en-US" sz="1287" dirty="0"/>
              <a:t>系统运维</a:t>
            </a:r>
            <a:endParaRPr lang="en-US" altLang="zh-CN" sz="1287" dirty="0"/>
          </a:p>
          <a:p>
            <a:pPr lvl="1">
              <a:lnSpc>
                <a:spcPts val="2160"/>
              </a:lnSpc>
            </a:pPr>
            <a:r>
              <a:rPr lang="zh-CN" altLang="en-US" sz="1287" dirty="0"/>
              <a:t>人机交互</a:t>
            </a:r>
            <a:endParaRPr lang="en-US" altLang="zh-CN" sz="1287" dirty="0"/>
          </a:p>
          <a:p>
            <a:pPr>
              <a:lnSpc>
                <a:spcPts val="2160"/>
              </a:lnSpc>
            </a:pPr>
            <a:endParaRPr lang="zh-CN" altLang="en-US" sz="1400" dirty="0"/>
          </a:p>
        </p:txBody>
      </p:sp>
      <p:sp>
        <p:nvSpPr>
          <p:cNvPr id="17" name="灯片编号占位符 16"/>
          <p:cNvSpPr>
            <a:spLocks noGrp="1"/>
          </p:cNvSpPr>
          <p:nvPr>
            <p:ph type="sldNum" sz="quarter" idx="12"/>
          </p:nvPr>
        </p:nvSpPr>
        <p:spPr/>
        <p:txBody>
          <a:bodyPr/>
          <a:lstStyle/>
          <a:p>
            <a:fld id="{BABF2E31-B6D9-4E75-B361-BBD7240E05ED}" type="slidenum">
              <a:rPr lang="zh-CN" altLang="en-US" smtClean="0"/>
              <a:t>3</a:t>
            </a:fld>
            <a:endParaRPr lang="zh-CN" altLang="en-US"/>
          </a:p>
        </p:txBody>
      </p:sp>
      <p:pic>
        <p:nvPicPr>
          <p:cNvPr id="5" name="图片 4">
            <a:extLst>
              <a:ext uri="{FF2B5EF4-FFF2-40B4-BE49-F238E27FC236}">
                <a16:creationId xmlns:a16="http://schemas.microsoft.com/office/drawing/2014/main" id="{49C388BF-9609-44F4-A176-F149368C89AB}"/>
              </a:ext>
            </a:extLst>
          </p:cNvPr>
          <p:cNvPicPr>
            <a:picLocks noChangeAspect="1"/>
          </p:cNvPicPr>
          <p:nvPr/>
        </p:nvPicPr>
        <p:blipFill>
          <a:blip r:embed="rId2"/>
          <a:stretch>
            <a:fillRect/>
          </a:stretch>
        </p:blipFill>
        <p:spPr>
          <a:xfrm>
            <a:off x="1844734" y="1452440"/>
            <a:ext cx="5454532" cy="2205024"/>
          </a:xfrm>
          <a:prstGeom prst="rect">
            <a:avLst/>
          </a:prstGeom>
        </p:spPr>
      </p:pic>
      <p:sp>
        <p:nvSpPr>
          <p:cNvPr id="6" name="文本框 5">
            <a:extLst>
              <a:ext uri="{FF2B5EF4-FFF2-40B4-BE49-F238E27FC236}">
                <a16:creationId xmlns:a16="http://schemas.microsoft.com/office/drawing/2014/main" id="{ECC69A6A-D231-412C-B793-9AC067B035E5}"/>
              </a:ext>
            </a:extLst>
          </p:cNvPr>
          <p:cNvSpPr txBox="1"/>
          <p:nvPr/>
        </p:nvSpPr>
        <p:spPr>
          <a:xfrm>
            <a:off x="5983650" y="4691229"/>
            <a:ext cx="2631232" cy="646331"/>
          </a:xfrm>
          <a:prstGeom prst="rect">
            <a:avLst/>
          </a:prstGeom>
          <a:solidFill>
            <a:srgbClr val="FF0000"/>
          </a:solidFill>
        </p:spPr>
        <p:txBody>
          <a:bodyPr wrap="square" rtlCol="0">
            <a:spAutoFit/>
          </a:bodyPr>
          <a:lstStyle/>
          <a:p>
            <a:pPr algn="ctr"/>
            <a:r>
              <a:rPr lang="en-US" altLang="zh-CN" dirty="0" err="1">
                <a:solidFill>
                  <a:schemeClr val="bg1"/>
                </a:solidFill>
              </a:rPr>
              <a:t>Openstack</a:t>
            </a:r>
            <a:r>
              <a:rPr lang="zh-CN" altLang="en-US" dirty="0">
                <a:solidFill>
                  <a:schemeClr val="bg1"/>
                </a:solidFill>
              </a:rPr>
              <a:t>的定位：</a:t>
            </a:r>
            <a:endParaRPr lang="en-US" altLang="zh-CN" dirty="0">
              <a:solidFill>
                <a:schemeClr val="bg1"/>
              </a:solidFill>
            </a:endParaRPr>
          </a:p>
          <a:p>
            <a:pPr algn="ctr"/>
            <a:r>
              <a:rPr lang="zh-CN" altLang="en-US" dirty="0">
                <a:solidFill>
                  <a:schemeClr val="bg1"/>
                </a:solidFill>
              </a:rPr>
              <a:t>云计算系统的</a:t>
            </a:r>
            <a:r>
              <a:rPr lang="zh-CN" altLang="en-US" b="1" dirty="0">
                <a:highlight>
                  <a:srgbClr val="FFFF00"/>
                </a:highlight>
              </a:rPr>
              <a:t>控制面</a:t>
            </a:r>
          </a:p>
        </p:txBody>
      </p:sp>
      <p:sp>
        <p:nvSpPr>
          <p:cNvPr id="11" name="文本框 10">
            <a:extLst>
              <a:ext uri="{FF2B5EF4-FFF2-40B4-BE49-F238E27FC236}">
                <a16:creationId xmlns:a16="http://schemas.microsoft.com/office/drawing/2014/main" id="{AF166D16-C28A-4069-BED7-ECE85CC8C0C4}"/>
              </a:ext>
            </a:extLst>
          </p:cNvPr>
          <p:cNvSpPr txBox="1"/>
          <p:nvPr/>
        </p:nvSpPr>
        <p:spPr>
          <a:xfrm>
            <a:off x="6759454" y="5589282"/>
            <a:ext cx="1079623" cy="369332"/>
          </a:xfrm>
          <a:prstGeom prst="rect">
            <a:avLst/>
          </a:prstGeom>
          <a:solidFill>
            <a:srgbClr val="FF0000"/>
          </a:solidFill>
        </p:spPr>
        <p:txBody>
          <a:bodyPr wrap="square" rtlCol="0">
            <a:spAutoFit/>
          </a:bodyPr>
          <a:lstStyle/>
          <a:p>
            <a:pPr algn="ctr"/>
            <a:r>
              <a:rPr lang="zh-CN" altLang="en-US" b="1" dirty="0">
                <a:highlight>
                  <a:srgbClr val="FFFF00"/>
                </a:highlight>
              </a:rPr>
              <a:t>执行面</a:t>
            </a:r>
          </a:p>
        </p:txBody>
      </p:sp>
    </p:spTree>
    <p:extLst>
      <p:ext uri="{BB962C8B-B14F-4D97-AF65-F5344CB8AC3E}">
        <p14:creationId xmlns:p14="http://schemas.microsoft.com/office/powerpoint/2010/main" val="3882616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云控制器</a:t>
            </a:r>
            <a:r>
              <a:rPr lang="en-US" altLang="zh-CN" sz="2700" dirty="0"/>
              <a:t>——Nova</a:t>
            </a:r>
            <a:r>
              <a:rPr lang="zh-CN" altLang="en-US" sz="2700" dirty="0"/>
              <a:t>管理组件及</a:t>
            </a:r>
            <a:r>
              <a:rPr lang="en-US" altLang="zh-CN" sz="2700" dirty="0"/>
              <a:t>API</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zh-CN" altLang="en-US" sz="1400" dirty="0"/>
              <a:t>创建虚拟机时组件之间的交互</a:t>
            </a:r>
            <a:endParaRPr lang="en-US" altLang="zh-CN" sz="1400" dirty="0"/>
          </a:p>
          <a:p>
            <a:pPr>
              <a:lnSpc>
                <a:spcPts val="2160"/>
              </a:lnSpc>
            </a:pPr>
            <a:endParaRPr lang="en-US" altLang="zh-CN" sz="1400" dirty="0"/>
          </a:p>
          <a:p>
            <a:pPr>
              <a:lnSpc>
                <a:spcPts val="2160"/>
              </a:lnSpc>
            </a:pPr>
            <a:r>
              <a:rPr lang="zh-CN" altLang="en-US" sz="1400" dirty="0"/>
              <a:t>物理部署模型</a:t>
            </a: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r>
              <a:rPr lang="en-US" altLang="zh-CN" sz="1400" dirty="0"/>
              <a:t>                                                            </a:t>
            </a:r>
            <a:r>
              <a:rPr lang="zh-CN" altLang="en-US" sz="1400" dirty="0"/>
              <a:t>无中心结构</a:t>
            </a:r>
            <a:endParaRPr lang="en-US" altLang="zh-CN" sz="1400" dirty="0"/>
          </a:p>
          <a:p>
            <a:pPr>
              <a:lnSpc>
                <a:spcPts val="2160"/>
              </a:lnSpc>
            </a:pPr>
            <a:r>
              <a:rPr lang="en-US" altLang="zh-CN" sz="1400" dirty="0"/>
              <a:t>                                                            </a:t>
            </a:r>
            <a:r>
              <a:rPr lang="zh-CN" altLang="en-US" sz="1400" dirty="0"/>
              <a:t>节点无本地状态</a:t>
            </a:r>
            <a:endParaRPr lang="en-US" altLang="zh-CN" sz="1400" dirty="0"/>
          </a:p>
          <a:p>
            <a:pPr>
              <a:lnSpc>
                <a:spcPts val="2160"/>
              </a:lnSpc>
            </a:pPr>
            <a:r>
              <a:rPr lang="en-US" altLang="zh-CN" sz="1400" dirty="0"/>
              <a:t>                                                            </a:t>
            </a:r>
            <a:r>
              <a:rPr lang="zh-CN" altLang="en-US" sz="1400" dirty="0"/>
              <a:t>多控制器：请求聚合</a:t>
            </a:r>
            <a:r>
              <a:rPr lang="en-US" altLang="zh-CN" sz="1400" dirty="0"/>
              <a:t>+</a:t>
            </a:r>
            <a:r>
              <a:rPr lang="zh-CN" altLang="en-US" sz="1400" dirty="0"/>
              <a:t>负载均衡</a:t>
            </a:r>
            <a:endParaRPr lang="en-US" altLang="zh-CN" sz="1400" dirty="0"/>
          </a:p>
          <a:p>
            <a:pPr>
              <a:lnSpc>
                <a:spcPts val="2160"/>
              </a:lnSpc>
            </a:pPr>
            <a:r>
              <a:rPr lang="en-US" altLang="zh-CN" sz="1400" dirty="0"/>
              <a:t>                                                            </a:t>
            </a:r>
            <a:r>
              <a:rPr lang="zh-CN" altLang="en-US" sz="1400" dirty="0"/>
              <a:t>水平可扩展：控制节点、计算节点</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30</a:t>
            </a:fld>
            <a:endParaRPr lang="zh-CN" altLang="en-US"/>
          </a:p>
        </p:txBody>
      </p:sp>
      <p:pic>
        <p:nvPicPr>
          <p:cNvPr id="5" name="图片 4">
            <a:extLst>
              <a:ext uri="{FF2B5EF4-FFF2-40B4-BE49-F238E27FC236}">
                <a16:creationId xmlns:a16="http://schemas.microsoft.com/office/drawing/2014/main" id="{F485DD93-60D2-488B-A2EC-B9A48468C48A}"/>
              </a:ext>
            </a:extLst>
          </p:cNvPr>
          <p:cNvPicPr>
            <a:picLocks noChangeAspect="1"/>
          </p:cNvPicPr>
          <p:nvPr/>
        </p:nvPicPr>
        <p:blipFill>
          <a:blip r:embed="rId2"/>
          <a:stretch>
            <a:fillRect/>
          </a:stretch>
        </p:blipFill>
        <p:spPr>
          <a:xfrm>
            <a:off x="3360197" y="1033825"/>
            <a:ext cx="5783803" cy="3379556"/>
          </a:xfrm>
          <a:prstGeom prst="rect">
            <a:avLst/>
          </a:prstGeom>
        </p:spPr>
      </p:pic>
      <p:pic>
        <p:nvPicPr>
          <p:cNvPr id="6" name="图片 5">
            <a:extLst>
              <a:ext uri="{FF2B5EF4-FFF2-40B4-BE49-F238E27FC236}">
                <a16:creationId xmlns:a16="http://schemas.microsoft.com/office/drawing/2014/main" id="{9AFD9C0A-4714-462C-9AD4-42A59517A980}"/>
              </a:ext>
            </a:extLst>
          </p:cNvPr>
          <p:cNvPicPr>
            <a:picLocks noChangeAspect="1"/>
          </p:cNvPicPr>
          <p:nvPr/>
        </p:nvPicPr>
        <p:blipFill>
          <a:blip r:embed="rId3"/>
          <a:stretch>
            <a:fillRect/>
          </a:stretch>
        </p:blipFill>
        <p:spPr>
          <a:xfrm>
            <a:off x="44721" y="2599318"/>
            <a:ext cx="3315476" cy="3641513"/>
          </a:xfrm>
          <a:prstGeom prst="rect">
            <a:avLst/>
          </a:prstGeom>
        </p:spPr>
      </p:pic>
    </p:spTree>
    <p:extLst>
      <p:ext uri="{BB962C8B-B14F-4D97-AF65-F5344CB8AC3E}">
        <p14:creationId xmlns:p14="http://schemas.microsoft.com/office/powerpoint/2010/main" val="2147747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云控制器</a:t>
            </a:r>
            <a:r>
              <a:rPr lang="en-US" altLang="zh-CN" sz="2700" dirty="0"/>
              <a:t>——</a:t>
            </a:r>
            <a:r>
              <a:rPr lang="zh-CN" altLang="en-US" sz="2700" dirty="0"/>
              <a:t>其他服务</a:t>
            </a:r>
          </a:p>
        </p:txBody>
      </p:sp>
      <p:sp>
        <p:nvSpPr>
          <p:cNvPr id="3" name="内容占位符 2"/>
          <p:cNvSpPr>
            <a:spLocks noGrp="1"/>
          </p:cNvSpPr>
          <p:nvPr>
            <p:ph idx="1"/>
          </p:nvPr>
        </p:nvSpPr>
        <p:spPr/>
        <p:txBody>
          <a:bodyPr>
            <a:normAutofit/>
          </a:bodyPr>
          <a:lstStyle/>
          <a:p>
            <a:pPr>
              <a:lnSpc>
                <a:spcPts val="2160"/>
              </a:lnSpc>
            </a:pPr>
            <a:r>
              <a:rPr lang="zh-CN" altLang="en-US" sz="1400" dirty="0"/>
              <a:t>云控制器托管用于镜像管理的</a:t>
            </a:r>
            <a:r>
              <a:rPr lang="en-US" altLang="zh-CN" sz="1400" dirty="0"/>
              <a:t>Glance</a:t>
            </a:r>
            <a:r>
              <a:rPr lang="zh-CN" altLang="en-US" sz="1400" dirty="0"/>
              <a:t>服务</a:t>
            </a:r>
            <a:endParaRPr lang="en-US" altLang="zh-CN" sz="1400" dirty="0"/>
          </a:p>
          <a:p>
            <a:pPr lvl="1">
              <a:lnSpc>
                <a:spcPts val="2160"/>
              </a:lnSpc>
            </a:pPr>
            <a:r>
              <a:rPr lang="en-US" altLang="zh-CN" sz="1287" dirty="0"/>
              <a:t>Glance API</a:t>
            </a:r>
            <a:r>
              <a:rPr lang="zh-CN" altLang="en-US" sz="1287" dirty="0"/>
              <a:t>提供外部</a:t>
            </a:r>
            <a:r>
              <a:rPr lang="en-US" altLang="zh-CN" sz="1287" dirty="0"/>
              <a:t>REST</a:t>
            </a:r>
            <a:r>
              <a:rPr lang="zh-CN" altLang="en-US" sz="1287" dirty="0"/>
              <a:t>接口，用于查询虚拟机镜像及相关元数据</a:t>
            </a:r>
            <a:endParaRPr lang="en-US" altLang="zh-CN" sz="1287" dirty="0"/>
          </a:p>
          <a:p>
            <a:pPr lvl="1">
              <a:lnSpc>
                <a:spcPts val="2160"/>
              </a:lnSpc>
            </a:pPr>
            <a:r>
              <a:rPr lang="en-US" altLang="zh-CN" sz="1287" dirty="0"/>
              <a:t>Glance registry</a:t>
            </a:r>
            <a:r>
              <a:rPr lang="zh-CN" altLang="en-US" sz="1287" dirty="0"/>
              <a:t>将镜像元数据存储在数据库中，并利用存储后端实际存储镜像</a:t>
            </a:r>
            <a:endParaRPr lang="en-US" altLang="zh-CN" sz="1287" dirty="0"/>
          </a:p>
          <a:p>
            <a:pPr lvl="2">
              <a:lnSpc>
                <a:spcPts val="2160"/>
              </a:lnSpc>
            </a:pPr>
            <a:r>
              <a:rPr lang="zh-CN" altLang="en-US" sz="1287" dirty="0"/>
              <a:t>例如使用</a:t>
            </a:r>
            <a:r>
              <a:rPr lang="en-US" altLang="zh-CN" sz="1287" dirty="0"/>
              <a:t>Swift</a:t>
            </a:r>
            <a:r>
              <a:rPr lang="zh-CN" altLang="en-US" sz="1287" dirty="0"/>
              <a:t>对象存储作为镜像存储后端</a:t>
            </a:r>
            <a:endParaRPr lang="en-US" altLang="zh-CN" sz="1287" dirty="0"/>
          </a:p>
          <a:p>
            <a:pPr lvl="1">
              <a:lnSpc>
                <a:spcPts val="2160"/>
              </a:lnSpc>
            </a:pPr>
            <a:endParaRPr lang="en-US" altLang="zh-CN" sz="1287" dirty="0"/>
          </a:p>
          <a:p>
            <a:pPr>
              <a:lnSpc>
                <a:spcPts val="2160"/>
              </a:lnSpc>
            </a:pPr>
            <a:r>
              <a:rPr lang="zh-CN" altLang="en-US" sz="1400" dirty="0"/>
              <a:t>网络服务采用类似</a:t>
            </a:r>
            <a:r>
              <a:rPr lang="en-US" altLang="zh-CN" sz="1400" dirty="0"/>
              <a:t>Nova</a:t>
            </a:r>
            <a:r>
              <a:rPr lang="zh-CN" altLang="en-US" sz="1400" dirty="0"/>
              <a:t>的部署概念</a:t>
            </a:r>
            <a:endParaRPr lang="en-US" altLang="zh-CN" sz="1400" dirty="0"/>
          </a:p>
          <a:p>
            <a:pPr lvl="1">
              <a:lnSpc>
                <a:spcPts val="2160"/>
              </a:lnSpc>
            </a:pPr>
            <a:r>
              <a:rPr lang="zh-CN" altLang="en-US" sz="1287" dirty="0"/>
              <a:t>网络</a:t>
            </a:r>
            <a:r>
              <a:rPr lang="en-US" altLang="zh-CN" sz="1287" dirty="0"/>
              <a:t>API</a:t>
            </a:r>
            <a:r>
              <a:rPr lang="zh-CN" altLang="en-US" sz="1287" dirty="0"/>
              <a:t>驻留在云控制器中，独立配置网络服务器节点</a:t>
            </a:r>
            <a:endParaRPr lang="en-US" altLang="zh-CN" sz="1287" dirty="0"/>
          </a:p>
          <a:p>
            <a:pPr lvl="1">
              <a:lnSpc>
                <a:spcPts val="2160"/>
              </a:lnSpc>
            </a:pPr>
            <a:endParaRPr lang="en-US" altLang="zh-CN" sz="1287" dirty="0"/>
          </a:p>
          <a:p>
            <a:pPr>
              <a:lnSpc>
                <a:spcPts val="2160"/>
              </a:lnSpc>
            </a:pPr>
            <a:r>
              <a:rPr lang="zh-CN" altLang="en-US" sz="1400" dirty="0"/>
              <a:t>仪表盘服务</a:t>
            </a:r>
            <a:endParaRPr lang="en-US" altLang="zh-CN" sz="1400" dirty="0"/>
          </a:p>
          <a:p>
            <a:pPr lvl="1">
              <a:lnSpc>
                <a:spcPts val="2160"/>
              </a:lnSpc>
            </a:pPr>
            <a:r>
              <a:rPr lang="zh-CN" altLang="en-US" sz="1287" dirty="0"/>
              <a:t>运行在</a:t>
            </a:r>
            <a:r>
              <a:rPr lang="en-US" altLang="zh-CN" sz="1287" dirty="0"/>
              <a:t>Apache Web</a:t>
            </a:r>
            <a:r>
              <a:rPr lang="zh-CN" altLang="en-US" sz="1287" dirty="0"/>
              <a:t>服务器后端，可以将其运行在可以访问</a:t>
            </a:r>
            <a:r>
              <a:rPr lang="en-US" altLang="zh-CN" sz="1287" dirty="0"/>
              <a:t>API</a:t>
            </a:r>
            <a:r>
              <a:rPr lang="zh-CN" altLang="en-US" sz="1287" dirty="0"/>
              <a:t>端点的单独节点上，降低云控制器负载</a:t>
            </a:r>
            <a:endParaRPr lang="en-US" altLang="zh-CN" sz="1287" dirty="0"/>
          </a:p>
          <a:p>
            <a:pPr lvl="1">
              <a:lnSpc>
                <a:spcPts val="2160"/>
              </a:lnSpc>
            </a:pPr>
            <a:endParaRPr lang="en-US" altLang="zh-CN" sz="1287" dirty="0"/>
          </a:p>
          <a:p>
            <a:pPr>
              <a:lnSpc>
                <a:spcPts val="2160"/>
              </a:lnSpc>
            </a:pPr>
            <a:r>
              <a:rPr lang="zh-CN" altLang="en-US" sz="1400" dirty="0"/>
              <a:t>计量服务</a:t>
            </a:r>
            <a:endParaRPr lang="en-US" altLang="zh-CN" sz="1400" dirty="0"/>
          </a:p>
          <a:p>
            <a:pPr lvl="1">
              <a:lnSpc>
                <a:spcPts val="2160"/>
              </a:lnSpc>
            </a:pPr>
            <a:r>
              <a:rPr lang="zh-CN" altLang="en-US" sz="1287" dirty="0"/>
              <a:t>跟踪资源使用情况，计算资源利用率</a:t>
            </a:r>
            <a:endParaRPr lang="en-US" altLang="zh-CN" sz="1287" dirty="0"/>
          </a:p>
          <a:p>
            <a:pPr lvl="1">
              <a:lnSpc>
                <a:spcPts val="2160"/>
              </a:lnSpc>
            </a:pPr>
            <a:r>
              <a:rPr lang="zh-CN" altLang="en-US" sz="1287" dirty="0"/>
              <a:t>多种使用目的：计费、容量规划、按需求和吞吐量的虚拟基础架构自动扩展等</a:t>
            </a:r>
            <a:endParaRPr lang="en-US" altLang="zh-CN" sz="1287"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31</a:t>
            </a:fld>
            <a:endParaRPr lang="zh-CN" altLang="en-US"/>
          </a:p>
        </p:txBody>
      </p:sp>
    </p:spTree>
    <p:extLst>
      <p:ext uri="{BB962C8B-B14F-4D97-AF65-F5344CB8AC3E}">
        <p14:creationId xmlns:p14="http://schemas.microsoft.com/office/powerpoint/2010/main" val="68743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7" name="内容占位符 2"/>
          <p:cNvSpPr txBox="1">
            <a:spLocks/>
          </p:cNvSpPr>
          <p:nvPr/>
        </p:nvSpPr>
        <p:spPr>
          <a:xfrm>
            <a:off x="4222750" y="1308100"/>
            <a:ext cx="3907748" cy="481150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200"/>
              </a:lnSpc>
            </a:pPr>
            <a:r>
              <a:rPr lang="zh-CN" altLang="en-US" sz="1500" dirty="0"/>
              <a:t>简介</a:t>
            </a:r>
            <a:endParaRPr lang="en-US" altLang="zh-CN" sz="1500" dirty="0"/>
          </a:p>
          <a:p>
            <a:pPr lvl="1">
              <a:lnSpc>
                <a:spcPts val="2200"/>
              </a:lnSpc>
            </a:pPr>
            <a:r>
              <a:rPr lang="zh-CN" altLang="en-US" sz="1387" dirty="0"/>
              <a:t>概述</a:t>
            </a:r>
            <a:endParaRPr lang="en-US" altLang="zh-CN" sz="1387" dirty="0"/>
          </a:p>
          <a:p>
            <a:pPr lvl="1">
              <a:lnSpc>
                <a:spcPts val="2200"/>
              </a:lnSpc>
            </a:pPr>
            <a:r>
              <a:rPr lang="zh-CN" altLang="en-US" sz="1387" dirty="0"/>
              <a:t>设计理念</a:t>
            </a:r>
            <a:endParaRPr lang="en-US" altLang="zh-CN" sz="1387" dirty="0"/>
          </a:p>
          <a:p>
            <a:pPr lvl="1">
              <a:lnSpc>
                <a:spcPts val="2200"/>
              </a:lnSpc>
            </a:pPr>
            <a:r>
              <a:rPr lang="zh-CN" altLang="en-US" sz="1387" dirty="0"/>
              <a:t>参考架构：虚拟机创建过程</a:t>
            </a:r>
            <a:endParaRPr lang="en-US" altLang="zh-CN" sz="1387" dirty="0"/>
          </a:p>
          <a:p>
            <a:pPr lvl="1">
              <a:lnSpc>
                <a:spcPts val="2200"/>
              </a:lnSpc>
            </a:pPr>
            <a:r>
              <a:rPr lang="zh-CN" altLang="en-US" sz="1387" dirty="0"/>
              <a:t>从架构设计到物理部署</a:t>
            </a:r>
            <a:endParaRPr lang="en-US" altLang="zh-CN" sz="1387" dirty="0"/>
          </a:p>
          <a:p>
            <a:pPr>
              <a:lnSpc>
                <a:spcPts val="2200"/>
              </a:lnSpc>
            </a:pPr>
            <a:r>
              <a:rPr lang="zh-CN" altLang="en-US" sz="1500" dirty="0"/>
              <a:t>部署</a:t>
            </a:r>
            <a:endParaRPr lang="en-US" altLang="zh-CN" sz="1500" dirty="0"/>
          </a:p>
          <a:p>
            <a:pPr lvl="1">
              <a:lnSpc>
                <a:spcPts val="2200"/>
              </a:lnSpc>
            </a:pPr>
            <a:r>
              <a:rPr lang="en-US" altLang="zh-CN" sz="1387" dirty="0"/>
              <a:t>DevOps</a:t>
            </a:r>
          </a:p>
          <a:p>
            <a:pPr lvl="1">
              <a:lnSpc>
                <a:spcPts val="2200"/>
              </a:lnSpc>
            </a:pPr>
            <a:r>
              <a:rPr lang="en-US" altLang="zh-CN" sz="1387" dirty="0"/>
              <a:t>OpenStack</a:t>
            </a:r>
            <a:r>
              <a:rPr lang="zh-CN" altLang="en-US" sz="1387" dirty="0"/>
              <a:t>和</a:t>
            </a:r>
            <a:r>
              <a:rPr lang="en-US" altLang="zh-CN" sz="1387" dirty="0"/>
              <a:t>DevOps</a:t>
            </a:r>
          </a:p>
          <a:p>
            <a:pPr>
              <a:lnSpc>
                <a:spcPts val="2200"/>
              </a:lnSpc>
            </a:pPr>
            <a:r>
              <a:rPr lang="zh-CN" altLang="en-US" sz="1500" dirty="0"/>
              <a:t>云控制器</a:t>
            </a:r>
            <a:endParaRPr lang="en-US" altLang="zh-CN" sz="1500" dirty="0"/>
          </a:p>
          <a:p>
            <a:pPr lvl="1">
              <a:lnSpc>
                <a:spcPts val="2200"/>
              </a:lnSpc>
            </a:pPr>
            <a:r>
              <a:rPr lang="en-US" altLang="zh-CN" sz="1387" dirty="0"/>
              <a:t>Keystone</a:t>
            </a:r>
            <a:r>
              <a:rPr lang="zh-CN" altLang="en-US" sz="1387" dirty="0"/>
              <a:t>、</a:t>
            </a:r>
            <a:r>
              <a:rPr lang="en-US" altLang="zh-CN" sz="1387" dirty="0"/>
              <a:t>Nova</a:t>
            </a:r>
            <a:r>
              <a:rPr lang="zh-CN" altLang="en-US" sz="1387" dirty="0"/>
              <a:t>及其他服务</a:t>
            </a:r>
            <a:endParaRPr lang="en-US" altLang="zh-CN" sz="1387" dirty="0"/>
          </a:p>
          <a:p>
            <a:pPr>
              <a:lnSpc>
                <a:spcPts val="2200"/>
              </a:lnSpc>
            </a:pPr>
            <a:r>
              <a:rPr lang="zh-CN" altLang="en-US" sz="1500" dirty="0">
                <a:solidFill>
                  <a:srgbClr val="FF0000"/>
                </a:solidFill>
              </a:rPr>
              <a:t>计算节点</a:t>
            </a:r>
            <a:endParaRPr lang="en-US" altLang="zh-CN" sz="1500" dirty="0">
              <a:solidFill>
                <a:srgbClr val="FF0000"/>
              </a:solidFill>
            </a:endParaRPr>
          </a:p>
          <a:p>
            <a:pPr lvl="1">
              <a:lnSpc>
                <a:spcPts val="2200"/>
              </a:lnSpc>
            </a:pPr>
            <a:r>
              <a:rPr lang="en-US" altLang="zh-CN" sz="1387" dirty="0"/>
              <a:t>Hypervisor</a:t>
            </a:r>
            <a:r>
              <a:rPr lang="zh-CN" altLang="en-US" sz="1387" dirty="0"/>
              <a:t>、</a:t>
            </a:r>
            <a:r>
              <a:rPr lang="en-US" altLang="zh-CN" sz="1387" dirty="0"/>
              <a:t>Magnum</a:t>
            </a:r>
          </a:p>
          <a:p>
            <a:pPr>
              <a:lnSpc>
                <a:spcPts val="2200"/>
              </a:lnSpc>
            </a:pPr>
            <a:r>
              <a:rPr lang="zh-CN" altLang="en-US" sz="1500" dirty="0"/>
              <a:t>存储节点</a:t>
            </a:r>
            <a:r>
              <a:rPr lang="en-US" altLang="zh-CN" sz="1500" dirty="0"/>
              <a:t>-Cinder</a:t>
            </a:r>
          </a:p>
          <a:p>
            <a:pPr>
              <a:lnSpc>
                <a:spcPts val="2200"/>
              </a:lnSpc>
            </a:pPr>
            <a:r>
              <a:rPr lang="zh-CN" altLang="en-US" sz="1500" dirty="0"/>
              <a:t>网络节点</a:t>
            </a:r>
            <a:r>
              <a:rPr lang="en-US" altLang="zh-CN" sz="1500" dirty="0"/>
              <a:t>-Neutron</a:t>
            </a:r>
          </a:p>
          <a:p>
            <a:pPr>
              <a:lnSpc>
                <a:spcPts val="2200"/>
              </a:lnSpc>
            </a:pPr>
            <a:endParaRPr lang="zh-CN" altLang="en-US" dirty="0"/>
          </a:p>
        </p:txBody>
      </p:sp>
      <p:sp>
        <p:nvSpPr>
          <p:cNvPr id="8" name="灯片编号占位符 7"/>
          <p:cNvSpPr>
            <a:spLocks noGrp="1"/>
          </p:cNvSpPr>
          <p:nvPr>
            <p:ph type="sldNum" sz="quarter" idx="12"/>
          </p:nvPr>
        </p:nvSpPr>
        <p:spPr/>
        <p:txBody>
          <a:bodyPr/>
          <a:lstStyle/>
          <a:p>
            <a:fld id="{BABF2E31-B6D9-4E75-B361-BBD7240E05ED}" type="slidenum">
              <a:rPr lang="zh-CN" altLang="en-US" smtClean="0"/>
              <a:t>32</a:t>
            </a:fld>
            <a:endParaRPr lang="zh-CN" altLang="en-US"/>
          </a:p>
        </p:txBody>
      </p:sp>
    </p:spTree>
    <p:extLst>
      <p:ext uri="{BB962C8B-B14F-4D97-AF65-F5344CB8AC3E}">
        <p14:creationId xmlns:p14="http://schemas.microsoft.com/office/powerpoint/2010/main" val="2329111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201" y="2579711"/>
            <a:ext cx="5194799" cy="3636360"/>
          </a:xfrm>
          <a:prstGeom prst="rect">
            <a:avLst/>
          </a:prstGeom>
        </p:spPr>
      </p:pic>
      <p:sp>
        <p:nvSpPr>
          <p:cNvPr id="2" name="标题 1"/>
          <p:cNvSpPr>
            <a:spLocks noGrp="1"/>
          </p:cNvSpPr>
          <p:nvPr>
            <p:ph type="title"/>
          </p:nvPr>
        </p:nvSpPr>
        <p:spPr>
          <a:xfrm>
            <a:off x="420454" y="287306"/>
            <a:ext cx="8301515" cy="649110"/>
          </a:xfrm>
        </p:spPr>
        <p:txBody>
          <a:bodyPr>
            <a:normAutofit/>
          </a:bodyPr>
          <a:lstStyle/>
          <a:p>
            <a:r>
              <a:rPr lang="zh-CN" altLang="en-US" sz="2700" dirty="0"/>
              <a:t>计算节点</a:t>
            </a:r>
            <a:r>
              <a:rPr lang="en-US" altLang="zh-CN" sz="2700" dirty="0"/>
              <a:t>——Hypervisor</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zh-CN" altLang="en-US" sz="1400" dirty="0"/>
              <a:t>计算节点运行</a:t>
            </a:r>
            <a:r>
              <a:rPr lang="en-US" altLang="zh-CN" sz="1400" dirty="0"/>
              <a:t>nova-compute</a:t>
            </a:r>
            <a:r>
              <a:rPr lang="zh-CN" altLang="en-US" sz="1400" dirty="0"/>
              <a:t>服务，负责启动和终止虚拟机，通过消息总线监听虚拟机相关请求</a:t>
            </a:r>
            <a:endParaRPr lang="en-US" altLang="zh-CN" sz="1400" dirty="0"/>
          </a:p>
          <a:p>
            <a:pPr>
              <a:lnSpc>
                <a:spcPts val="2160"/>
              </a:lnSpc>
            </a:pPr>
            <a:endParaRPr lang="en-US" altLang="zh-CN" sz="1400" dirty="0"/>
          </a:p>
          <a:p>
            <a:pPr>
              <a:lnSpc>
                <a:spcPts val="2160"/>
              </a:lnSpc>
            </a:pPr>
            <a:r>
              <a:rPr lang="en-US" altLang="zh-CN" sz="1400" dirty="0"/>
              <a:t>Hypervisor</a:t>
            </a:r>
            <a:r>
              <a:rPr lang="zh-CN" altLang="en-US" sz="1400" dirty="0"/>
              <a:t>是计算节点的核心，又称</a:t>
            </a:r>
            <a:r>
              <a:rPr lang="en-US" altLang="zh-CN" sz="1400" dirty="0"/>
              <a:t>VMM</a:t>
            </a:r>
          </a:p>
          <a:p>
            <a:pPr lvl="1">
              <a:lnSpc>
                <a:spcPts val="2160"/>
              </a:lnSpc>
            </a:pPr>
            <a:r>
              <a:rPr lang="en-US" altLang="zh-CN" sz="1287" dirty="0" err="1"/>
              <a:t>Openstack</a:t>
            </a:r>
            <a:r>
              <a:rPr lang="zh-CN" altLang="en-US" sz="1287" dirty="0"/>
              <a:t>中虚拟机管理程序能够支持各种</a:t>
            </a:r>
            <a:r>
              <a:rPr lang="en-US" altLang="zh-CN" sz="1287" dirty="0"/>
              <a:t>VMM</a:t>
            </a:r>
            <a:r>
              <a:rPr lang="zh-CN" altLang="en-US" sz="1287" dirty="0"/>
              <a:t>以及</a:t>
            </a:r>
            <a:r>
              <a:rPr lang="en-US" altLang="zh-CN" sz="1287" dirty="0"/>
              <a:t>Docker</a:t>
            </a:r>
          </a:p>
          <a:p>
            <a:pPr>
              <a:lnSpc>
                <a:spcPts val="2160"/>
              </a:lnSpc>
            </a:pPr>
            <a:endParaRPr lang="en-US" altLang="zh-CN" sz="1400" dirty="0"/>
          </a:p>
          <a:p>
            <a:pPr>
              <a:lnSpc>
                <a:spcPts val="2160"/>
              </a:lnSpc>
            </a:pPr>
            <a:r>
              <a:rPr lang="zh-CN" altLang="en-US" sz="1400" dirty="0"/>
              <a:t>虚拟化技术</a:t>
            </a:r>
            <a:endParaRPr lang="en-US" altLang="zh-CN" sz="1400" dirty="0"/>
          </a:p>
          <a:p>
            <a:pPr>
              <a:lnSpc>
                <a:spcPts val="2160"/>
              </a:lnSpc>
            </a:pPr>
            <a:r>
              <a:rPr lang="en-US" altLang="zh-CN" sz="1400" dirty="0"/>
              <a:t>Docker</a:t>
            </a:r>
            <a:r>
              <a:rPr lang="zh-CN" altLang="en-US" sz="1400" dirty="0"/>
              <a:t>容器</a:t>
            </a:r>
            <a:endParaRPr lang="en-US" altLang="zh-CN" sz="1400" dirty="0"/>
          </a:p>
          <a:p>
            <a:pPr>
              <a:lnSpc>
                <a:spcPts val="2160"/>
              </a:lnSpc>
            </a:pPr>
            <a:endParaRPr lang="en-US" altLang="zh-CN" sz="1400" dirty="0"/>
          </a:p>
          <a:p>
            <a:pPr>
              <a:lnSpc>
                <a:spcPts val="2160"/>
              </a:lnSpc>
            </a:pPr>
            <a:r>
              <a:rPr lang="en-US" altLang="zh-CN" sz="1400" dirty="0"/>
              <a:t>Nova Docker</a:t>
            </a:r>
          </a:p>
          <a:p>
            <a:pPr lvl="1">
              <a:lnSpc>
                <a:spcPts val="2160"/>
              </a:lnSpc>
            </a:pPr>
            <a:r>
              <a:rPr lang="zh-CN" altLang="en-US" sz="1287" dirty="0"/>
              <a:t>类似虚拟机实例启动和管理容器生命周期</a:t>
            </a:r>
            <a:endParaRPr lang="en-US" altLang="zh-CN" sz="1287" dirty="0"/>
          </a:p>
          <a:p>
            <a:pPr lvl="1">
              <a:lnSpc>
                <a:spcPts val="2160"/>
              </a:lnSpc>
            </a:pPr>
            <a:r>
              <a:rPr lang="zh-CN" altLang="en-US" sz="1287" dirty="0"/>
              <a:t>然而一个应用或服务往往需要容器组构建</a:t>
            </a:r>
            <a:endParaRPr lang="en-US" altLang="zh-CN" sz="1287" dirty="0"/>
          </a:p>
          <a:p>
            <a:pPr>
              <a:lnSpc>
                <a:spcPts val="2160"/>
              </a:lnSpc>
            </a:pPr>
            <a:r>
              <a:rPr lang="en-US" altLang="zh-CN" sz="1400" dirty="0"/>
              <a:t>Magnum</a:t>
            </a:r>
          </a:p>
          <a:p>
            <a:pPr lvl="1">
              <a:lnSpc>
                <a:spcPts val="2160"/>
              </a:lnSpc>
            </a:pPr>
            <a:r>
              <a:rPr lang="zh-CN" altLang="en-US" sz="1287" dirty="0"/>
              <a:t>使用容器编排引擎</a:t>
            </a:r>
            <a:r>
              <a:rPr lang="en-US" altLang="zh-CN" sz="1287" dirty="0"/>
              <a:t>(COE)</a:t>
            </a:r>
            <a:r>
              <a:rPr lang="zh-CN" altLang="en-US" sz="1287" dirty="0"/>
              <a:t>管理连接着的容器组</a:t>
            </a:r>
            <a:endParaRPr lang="en-US" altLang="zh-CN" sz="1287" dirty="0"/>
          </a:p>
          <a:p>
            <a:pPr lvl="1">
              <a:lnSpc>
                <a:spcPts val="2160"/>
              </a:lnSpc>
            </a:pPr>
            <a:r>
              <a:rPr lang="en-US" altLang="zh-CN" sz="1287" dirty="0"/>
              <a:t>COE</a:t>
            </a:r>
            <a:r>
              <a:rPr lang="zh-CN" altLang="en-US" sz="1287" dirty="0"/>
              <a:t>节点部署为</a:t>
            </a:r>
            <a:r>
              <a:rPr lang="en-US" altLang="zh-CN" sz="1287" dirty="0"/>
              <a:t>Nova</a:t>
            </a:r>
            <a:r>
              <a:rPr lang="zh-CN" altLang="en-US" sz="1287" dirty="0"/>
              <a:t>实例</a:t>
            </a:r>
            <a:endParaRPr lang="en-US" altLang="zh-CN" sz="1287" dirty="0"/>
          </a:p>
          <a:p>
            <a:pPr lvl="1">
              <a:lnSpc>
                <a:spcPts val="2160"/>
              </a:lnSpc>
            </a:pPr>
            <a:r>
              <a:rPr lang="en-US" altLang="zh-CN" sz="1287" dirty="0"/>
              <a:t>Heat</a:t>
            </a:r>
            <a:r>
              <a:rPr lang="zh-CN" altLang="en-US" sz="1287" dirty="0"/>
              <a:t>用于编排</a:t>
            </a:r>
            <a:r>
              <a:rPr lang="en-US" altLang="zh-CN" sz="1287" dirty="0"/>
              <a:t>COE</a:t>
            </a:r>
            <a:r>
              <a:rPr lang="zh-CN" altLang="en-US" sz="1287" dirty="0"/>
              <a:t>虚拟基础架构</a:t>
            </a:r>
            <a:endParaRPr lang="en-US" altLang="zh-CN" sz="1287" dirty="0"/>
          </a:p>
          <a:p>
            <a:pPr lvl="1">
              <a:lnSpc>
                <a:spcPts val="2160"/>
              </a:lnSpc>
            </a:pPr>
            <a:endParaRPr lang="en-US" altLang="zh-CN" sz="1287"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33</a:t>
            </a:fld>
            <a:endParaRPr lang="zh-CN" altLang="en-US"/>
          </a:p>
        </p:txBody>
      </p:sp>
    </p:spTree>
    <p:extLst>
      <p:ext uri="{BB962C8B-B14F-4D97-AF65-F5344CB8AC3E}">
        <p14:creationId xmlns:p14="http://schemas.microsoft.com/office/powerpoint/2010/main" val="2277096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计算节点</a:t>
            </a:r>
            <a:r>
              <a:rPr lang="en-US" altLang="zh-CN" sz="2700" dirty="0"/>
              <a:t>——Magnum</a:t>
            </a:r>
            <a:endParaRPr lang="zh-CN" altLang="en-US" sz="2700" dirty="0"/>
          </a:p>
        </p:txBody>
      </p:sp>
      <p:sp>
        <p:nvSpPr>
          <p:cNvPr id="3" name="内容占位符 2"/>
          <p:cNvSpPr>
            <a:spLocks noGrp="1"/>
          </p:cNvSpPr>
          <p:nvPr>
            <p:ph idx="1"/>
          </p:nvPr>
        </p:nvSpPr>
        <p:spPr/>
        <p:txBody>
          <a:bodyPr>
            <a:normAutofit/>
          </a:bodyPr>
          <a:lstStyle/>
          <a:p>
            <a:pPr>
              <a:lnSpc>
                <a:spcPts val="2160"/>
              </a:lnSpc>
            </a:pPr>
            <a:r>
              <a:rPr lang="en-US" altLang="zh-CN" sz="1400" dirty="0"/>
              <a:t>Bay</a:t>
            </a:r>
            <a:r>
              <a:rPr lang="zh-CN" altLang="en-US" sz="1400" dirty="0"/>
              <a:t>是一组运行</a:t>
            </a:r>
            <a:r>
              <a:rPr lang="en-US" altLang="zh-CN" sz="1400" dirty="0"/>
              <a:t>COE</a:t>
            </a:r>
            <a:r>
              <a:rPr lang="zh-CN" altLang="en-US" sz="1400" dirty="0"/>
              <a:t>软件的节点，表示一个容器集群</a:t>
            </a:r>
            <a:endParaRPr lang="en-US" altLang="zh-CN" sz="1400" dirty="0"/>
          </a:p>
          <a:p>
            <a:pPr>
              <a:lnSpc>
                <a:spcPts val="2160"/>
              </a:lnSpc>
            </a:pPr>
            <a:r>
              <a:rPr lang="en-US" altLang="zh-CN" sz="1400" dirty="0"/>
              <a:t>Pod</a:t>
            </a:r>
            <a:r>
              <a:rPr lang="zh-CN" altLang="en-US" sz="1400" dirty="0"/>
              <a:t>是</a:t>
            </a:r>
            <a:r>
              <a:rPr lang="en-US" altLang="zh-CN" sz="1400" dirty="0"/>
              <a:t>COE</a:t>
            </a:r>
            <a:r>
              <a:rPr lang="zh-CN" altLang="en-US" sz="1400" dirty="0"/>
              <a:t>最基本的部署调度单元，逻辑上对应一个服务实例，运行一组容器，必须有一个作为网络路由</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34</a:t>
            </a:fld>
            <a:endParaRPr lang="zh-CN" altLang="en-US"/>
          </a:p>
        </p:txBody>
      </p:sp>
      <p:pic>
        <p:nvPicPr>
          <p:cNvPr id="5" name="图片 4"/>
          <p:cNvPicPr>
            <a:picLocks noChangeAspect="1"/>
          </p:cNvPicPr>
          <p:nvPr/>
        </p:nvPicPr>
        <p:blipFill>
          <a:blip r:embed="rId2"/>
          <a:stretch>
            <a:fillRect/>
          </a:stretch>
        </p:blipFill>
        <p:spPr>
          <a:xfrm>
            <a:off x="1549007" y="2010473"/>
            <a:ext cx="6039569" cy="4592998"/>
          </a:xfrm>
          <a:prstGeom prst="rect">
            <a:avLst/>
          </a:prstGeom>
        </p:spPr>
      </p:pic>
    </p:spTree>
    <p:extLst>
      <p:ext uri="{BB962C8B-B14F-4D97-AF65-F5344CB8AC3E}">
        <p14:creationId xmlns:p14="http://schemas.microsoft.com/office/powerpoint/2010/main" val="2743790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计算节点</a:t>
            </a:r>
            <a:r>
              <a:rPr lang="en-US" altLang="zh-CN" sz="2700" dirty="0"/>
              <a:t>——Nova</a:t>
            </a:r>
            <a:r>
              <a:rPr lang="zh-CN" altLang="en-US" sz="2700" dirty="0"/>
              <a:t>相关概念（</a:t>
            </a:r>
            <a:r>
              <a:rPr lang="en-US" altLang="zh-CN" sz="2700" dirty="0"/>
              <a:t>1</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en-US" altLang="zh-CN" sz="1400" dirty="0"/>
              <a:t>Nova</a:t>
            </a:r>
            <a:r>
              <a:rPr lang="zh-CN" altLang="en-US" sz="1400" dirty="0"/>
              <a:t>中对主机有一个层级划分</a:t>
            </a:r>
            <a:r>
              <a:rPr lang="en-US" altLang="zh-CN" sz="1400" dirty="0"/>
              <a:t>——</a:t>
            </a:r>
            <a:r>
              <a:rPr lang="zh-CN" altLang="en-US" sz="1400" dirty="0"/>
              <a:t>高于一台物理主机</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35</a:t>
            </a:fld>
            <a:endParaRPr lang="zh-CN" altLang="en-US"/>
          </a:p>
        </p:txBody>
      </p:sp>
      <p:sp>
        <p:nvSpPr>
          <p:cNvPr id="7" name="内容占位符 2"/>
          <p:cNvSpPr txBox="1">
            <a:spLocks/>
          </p:cNvSpPr>
          <p:nvPr/>
        </p:nvSpPr>
        <p:spPr>
          <a:xfrm>
            <a:off x="5939787" y="2481943"/>
            <a:ext cx="2782182" cy="3275045"/>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lvl="1">
              <a:lnSpc>
                <a:spcPts val="2160"/>
              </a:lnSpc>
            </a:pPr>
            <a:r>
              <a:rPr lang="en-US" altLang="zh-CN" sz="1287" dirty="0"/>
              <a:t>Region</a:t>
            </a:r>
            <a:r>
              <a:rPr lang="zh-CN" altLang="en-US" sz="1287" dirty="0"/>
              <a:t>：地理区域</a:t>
            </a:r>
            <a:endParaRPr lang="en-US" altLang="zh-CN" sz="1287" dirty="0"/>
          </a:p>
          <a:p>
            <a:pPr lvl="1">
              <a:lnSpc>
                <a:spcPts val="2160"/>
              </a:lnSpc>
            </a:pPr>
            <a:endParaRPr lang="en-US" altLang="zh-CN" sz="1287" dirty="0"/>
          </a:p>
          <a:p>
            <a:pPr lvl="1">
              <a:lnSpc>
                <a:spcPts val="2160"/>
              </a:lnSpc>
            </a:pPr>
            <a:r>
              <a:rPr lang="en-US" altLang="zh-CN" sz="1287" dirty="0"/>
              <a:t>Availability Zone</a:t>
            </a:r>
            <a:r>
              <a:rPr lang="zh-CN" altLang="en-US" sz="1287" dirty="0"/>
              <a:t>：对某个地理区域的用户而言的可用区域</a:t>
            </a:r>
            <a:endParaRPr lang="en-US" altLang="zh-CN" sz="1287" dirty="0"/>
          </a:p>
          <a:p>
            <a:pPr lvl="1">
              <a:lnSpc>
                <a:spcPts val="2160"/>
              </a:lnSpc>
            </a:pPr>
            <a:endParaRPr lang="en-US" altLang="zh-CN" sz="1287" dirty="0"/>
          </a:p>
          <a:p>
            <a:pPr lvl="1">
              <a:lnSpc>
                <a:spcPts val="2160"/>
              </a:lnSpc>
            </a:pPr>
            <a:r>
              <a:rPr lang="en-US" altLang="zh-CN" sz="1287" dirty="0"/>
              <a:t>Host Aggregate</a:t>
            </a:r>
            <a:r>
              <a:rPr lang="zh-CN" altLang="en-US" sz="1287" dirty="0"/>
              <a:t>：按照类型将物理主机放到一起组成区域</a:t>
            </a:r>
            <a:endParaRPr lang="en-US" altLang="zh-CN" sz="1287" dirty="0"/>
          </a:p>
          <a:p>
            <a:pPr lvl="1">
              <a:lnSpc>
                <a:spcPts val="2160"/>
              </a:lnSpc>
            </a:pPr>
            <a:endParaRPr lang="en-US" altLang="zh-CN" sz="1287" dirty="0"/>
          </a:p>
          <a:p>
            <a:pPr lvl="1">
              <a:lnSpc>
                <a:spcPts val="2160"/>
              </a:lnSpc>
            </a:pPr>
            <a:r>
              <a:rPr lang="en-US" altLang="zh-CN" sz="1287" dirty="0"/>
              <a:t>Host</a:t>
            </a:r>
            <a:r>
              <a:rPr lang="zh-CN" altLang="en-US" sz="1287" dirty="0"/>
              <a:t>：具体的物理主机</a:t>
            </a:r>
            <a:endParaRPr lang="en-US" altLang="zh-CN" sz="1287" dirty="0"/>
          </a:p>
          <a:p>
            <a:pPr>
              <a:lnSpc>
                <a:spcPts val="2160"/>
              </a:lnSpc>
            </a:pPr>
            <a:endParaRPr lang="en-US" altLang="zh-CN" sz="1400" dirty="0"/>
          </a:p>
        </p:txBody>
      </p:sp>
      <p:pic>
        <p:nvPicPr>
          <p:cNvPr id="5" name="图片 4">
            <a:extLst>
              <a:ext uri="{FF2B5EF4-FFF2-40B4-BE49-F238E27FC236}">
                <a16:creationId xmlns:a16="http://schemas.microsoft.com/office/drawing/2014/main" id="{39E84682-4252-42BF-80AA-4708B10E1028}"/>
              </a:ext>
            </a:extLst>
          </p:cNvPr>
          <p:cNvPicPr>
            <a:picLocks noChangeAspect="1"/>
          </p:cNvPicPr>
          <p:nvPr/>
        </p:nvPicPr>
        <p:blipFill>
          <a:blip r:embed="rId2"/>
          <a:stretch>
            <a:fillRect/>
          </a:stretch>
        </p:blipFill>
        <p:spPr>
          <a:xfrm>
            <a:off x="201025" y="2160097"/>
            <a:ext cx="5591002" cy="3671536"/>
          </a:xfrm>
          <a:prstGeom prst="rect">
            <a:avLst/>
          </a:prstGeom>
        </p:spPr>
      </p:pic>
    </p:spTree>
    <p:extLst>
      <p:ext uri="{BB962C8B-B14F-4D97-AF65-F5344CB8AC3E}">
        <p14:creationId xmlns:p14="http://schemas.microsoft.com/office/powerpoint/2010/main" val="1489959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计算节点</a:t>
            </a:r>
            <a:r>
              <a:rPr lang="en-US" altLang="zh-CN" sz="2700" dirty="0"/>
              <a:t>——Nova</a:t>
            </a:r>
            <a:r>
              <a:rPr lang="zh-CN" altLang="en-US" sz="2700" dirty="0"/>
              <a:t>相关概念（</a:t>
            </a:r>
            <a:r>
              <a:rPr lang="en-US" altLang="zh-CN" sz="2700" dirty="0"/>
              <a:t>2</a:t>
            </a:r>
            <a:r>
              <a:rPr lang="zh-CN" altLang="en-US" sz="2700" dirty="0"/>
              <a:t>）</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36</a:t>
            </a:fld>
            <a:endParaRPr lang="zh-CN" altLang="en-US"/>
          </a:p>
        </p:txBody>
      </p:sp>
      <p:sp>
        <p:nvSpPr>
          <p:cNvPr id="6" name="内容占位符 5">
            <a:extLst>
              <a:ext uri="{FF2B5EF4-FFF2-40B4-BE49-F238E27FC236}">
                <a16:creationId xmlns:a16="http://schemas.microsoft.com/office/drawing/2014/main" id="{E5236946-55CC-4D70-98B6-DED04B389F97}"/>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DBECF57D-26D6-4846-BFBB-FB8114E36E3F}"/>
              </a:ext>
            </a:extLst>
          </p:cNvPr>
          <p:cNvPicPr>
            <a:picLocks noChangeAspect="1"/>
          </p:cNvPicPr>
          <p:nvPr/>
        </p:nvPicPr>
        <p:blipFill>
          <a:blip r:embed="rId2"/>
          <a:stretch>
            <a:fillRect/>
          </a:stretch>
        </p:blipFill>
        <p:spPr>
          <a:xfrm>
            <a:off x="489068" y="1150778"/>
            <a:ext cx="8164286" cy="5019573"/>
          </a:xfrm>
          <a:prstGeom prst="rect">
            <a:avLst/>
          </a:prstGeom>
        </p:spPr>
      </p:pic>
    </p:spTree>
    <p:extLst>
      <p:ext uri="{BB962C8B-B14F-4D97-AF65-F5344CB8AC3E}">
        <p14:creationId xmlns:p14="http://schemas.microsoft.com/office/powerpoint/2010/main" val="1123845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计算节点</a:t>
            </a:r>
            <a:r>
              <a:rPr lang="en-US" altLang="zh-CN" sz="2700" dirty="0"/>
              <a:t>——Nova</a:t>
            </a:r>
            <a:r>
              <a:rPr lang="zh-CN" altLang="en-US" sz="2700" dirty="0"/>
              <a:t>单元</a:t>
            </a:r>
          </a:p>
        </p:txBody>
      </p:sp>
      <p:sp>
        <p:nvSpPr>
          <p:cNvPr id="3" name="内容占位符 2"/>
          <p:cNvSpPr>
            <a:spLocks noGrp="1"/>
          </p:cNvSpPr>
          <p:nvPr>
            <p:ph idx="1"/>
          </p:nvPr>
        </p:nvSpPr>
        <p:spPr/>
        <p:txBody>
          <a:bodyPr>
            <a:normAutofit/>
          </a:bodyPr>
          <a:lstStyle/>
          <a:p>
            <a:pPr>
              <a:lnSpc>
                <a:spcPts val="2160"/>
              </a:lnSpc>
            </a:pPr>
            <a:r>
              <a:rPr lang="zh-CN" altLang="en-US" sz="1400" dirty="0"/>
              <a:t>按照计算节点为最小单位的管理视角</a:t>
            </a:r>
            <a:r>
              <a:rPr lang="en-US" altLang="zh-CN" sz="1400" dirty="0"/>
              <a:t>——Nova</a:t>
            </a:r>
            <a:r>
              <a:rPr lang="zh-CN" altLang="en-US" sz="1400" dirty="0"/>
              <a:t>单元</a:t>
            </a:r>
            <a:endParaRPr lang="en-US" altLang="zh-CN" sz="1400" dirty="0"/>
          </a:p>
          <a:p>
            <a:pPr>
              <a:lnSpc>
                <a:spcPts val="2160"/>
              </a:lnSpc>
            </a:pPr>
            <a:r>
              <a:rPr lang="zh-CN" altLang="en-US" sz="1400" dirty="0"/>
              <a:t>所有计算节点都需要与消息总线和数据库服务器通信，随着计算节点增多，使得消息队列和数据库过载，因此产生</a:t>
            </a:r>
            <a:r>
              <a:rPr lang="en-US" altLang="zh-CN" sz="1400" dirty="0"/>
              <a:t>Nova</a:t>
            </a:r>
            <a:r>
              <a:rPr lang="zh-CN" altLang="en-US" sz="1400" dirty="0"/>
              <a:t>计算单元</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37</a:t>
            </a:fld>
            <a:endParaRPr lang="zh-CN" altLang="en-US"/>
          </a:p>
        </p:txBody>
      </p:sp>
      <p:pic>
        <p:nvPicPr>
          <p:cNvPr id="6" name="图片 5"/>
          <p:cNvPicPr>
            <a:picLocks noChangeAspect="1"/>
          </p:cNvPicPr>
          <p:nvPr/>
        </p:nvPicPr>
        <p:blipFill>
          <a:blip r:embed="rId2"/>
          <a:stretch>
            <a:fillRect/>
          </a:stretch>
        </p:blipFill>
        <p:spPr>
          <a:xfrm>
            <a:off x="701764" y="2464373"/>
            <a:ext cx="5064554" cy="3920340"/>
          </a:xfrm>
          <a:prstGeom prst="rect">
            <a:avLst/>
          </a:prstGeom>
        </p:spPr>
      </p:pic>
      <p:sp>
        <p:nvSpPr>
          <p:cNvPr id="7" name="内容占位符 2"/>
          <p:cNvSpPr txBox="1">
            <a:spLocks/>
          </p:cNvSpPr>
          <p:nvPr/>
        </p:nvSpPr>
        <p:spPr>
          <a:xfrm>
            <a:off x="3786909" y="2369975"/>
            <a:ext cx="4935060" cy="4001349"/>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lvl="1">
              <a:lnSpc>
                <a:spcPts val="2160"/>
              </a:lnSpc>
            </a:pPr>
            <a:r>
              <a:rPr lang="zh-CN" altLang="en-US" sz="1287" dirty="0"/>
              <a:t>由多个计算节点组成一个单元</a:t>
            </a:r>
            <a:endParaRPr lang="en-US" altLang="zh-CN" sz="1287" dirty="0"/>
          </a:p>
          <a:p>
            <a:pPr lvl="1">
              <a:lnSpc>
                <a:spcPts val="2160"/>
              </a:lnSpc>
            </a:pPr>
            <a:r>
              <a:rPr lang="en-US" altLang="zh-CN" sz="1287" dirty="0"/>
              <a:t>API</a:t>
            </a:r>
            <a:r>
              <a:rPr lang="zh-CN" altLang="en-US" sz="1287" dirty="0"/>
              <a:t>单元：作为树根，使用基于消息队列的</a:t>
            </a:r>
            <a:r>
              <a:rPr lang="en-US" altLang="zh-CN" sz="1287" dirty="0"/>
              <a:t>RPC</a:t>
            </a:r>
            <a:r>
              <a:rPr lang="zh-CN" altLang="en-US" sz="1287" dirty="0"/>
              <a:t>调用和计算节点交互</a:t>
            </a:r>
            <a:endParaRPr lang="en-US" altLang="zh-CN" sz="1287" dirty="0"/>
          </a:p>
          <a:p>
            <a:pPr lvl="1">
              <a:lnSpc>
                <a:spcPts val="2160"/>
              </a:lnSpc>
            </a:pPr>
            <a:r>
              <a:rPr lang="zh-CN" altLang="en-US" sz="1287" dirty="0"/>
              <a:t>计算单元：每个单元有自己的消息队列和数据库</a:t>
            </a:r>
            <a:endParaRPr lang="en-US" altLang="zh-CN" sz="1287" dirty="0"/>
          </a:p>
          <a:p>
            <a:pPr>
              <a:lnSpc>
                <a:spcPts val="2160"/>
              </a:lnSpc>
            </a:pPr>
            <a:endParaRPr lang="en-US" altLang="zh-CN" sz="1400" dirty="0"/>
          </a:p>
        </p:txBody>
      </p:sp>
    </p:spTree>
    <p:extLst>
      <p:ext uri="{BB962C8B-B14F-4D97-AF65-F5344CB8AC3E}">
        <p14:creationId xmlns:p14="http://schemas.microsoft.com/office/powerpoint/2010/main" val="1279207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计算节点</a:t>
            </a:r>
            <a:r>
              <a:rPr lang="en-US" altLang="zh-CN" sz="2700" dirty="0"/>
              <a:t>——</a:t>
            </a:r>
            <a:r>
              <a:rPr lang="zh-CN" altLang="en-US" sz="2700" dirty="0"/>
              <a:t>使用多种</a:t>
            </a:r>
            <a:r>
              <a:rPr lang="en-US" altLang="zh-CN" sz="2700" dirty="0"/>
              <a:t>Hypervisor</a:t>
            </a:r>
            <a:endParaRPr lang="zh-CN" altLang="en-US" sz="2700"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865" y="1299107"/>
            <a:ext cx="7452692" cy="5009330"/>
          </a:xfrm>
        </p:spPr>
      </p:pic>
      <p:sp>
        <p:nvSpPr>
          <p:cNvPr id="4" name="灯片编号占位符 3"/>
          <p:cNvSpPr>
            <a:spLocks noGrp="1"/>
          </p:cNvSpPr>
          <p:nvPr>
            <p:ph type="sldNum" sz="quarter" idx="12"/>
          </p:nvPr>
        </p:nvSpPr>
        <p:spPr/>
        <p:txBody>
          <a:bodyPr/>
          <a:lstStyle/>
          <a:p>
            <a:fld id="{BABF2E31-B6D9-4E75-B361-BBD7240E05ED}" type="slidenum">
              <a:rPr lang="zh-CN" altLang="en-US" smtClean="0"/>
              <a:t>38</a:t>
            </a:fld>
            <a:endParaRPr lang="zh-CN" altLang="en-US"/>
          </a:p>
        </p:txBody>
      </p:sp>
    </p:spTree>
    <p:extLst>
      <p:ext uri="{BB962C8B-B14F-4D97-AF65-F5344CB8AC3E}">
        <p14:creationId xmlns:p14="http://schemas.microsoft.com/office/powerpoint/2010/main" val="2421435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计算节点</a:t>
            </a:r>
            <a:r>
              <a:rPr lang="en-US" altLang="zh-CN" sz="2700" dirty="0"/>
              <a:t>——Nova</a:t>
            </a:r>
            <a:r>
              <a:rPr lang="zh-CN" altLang="en-US" sz="2700" dirty="0"/>
              <a:t>操作</a:t>
            </a:r>
          </a:p>
        </p:txBody>
      </p:sp>
      <p:sp>
        <p:nvSpPr>
          <p:cNvPr id="4" name="灯片编号占位符 3"/>
          <p:cNvSpPr>
            <a:spLocks noGrp="1"/>
          </p:cNvSpPr>
          <p:nvPr>
            <p:ph type="sldNum" sz="quarter" idx="12"/>
          </p:nvPr>
        </p:nvSpPr>
        <p:spPr/>
        <p:txBody>
          <a:bodyPr/>
          <a:lstStyle/>
          <a:p>
            <a:fld id="{BABF2E31-B6D9-4E75-B361-BBD7240E05ED}" type="slidenum">
              <a:rPr lang="zh-CN" altLang="en-US" smtClean="0"/>
              <a:t>39</a:t>
            </a:fld>
            <a:endParaRPr lang="zh-CN" altLang="en-US"/>
          </a:p>
        </p:txBody>
      </p:sp>
      <p:sp>
        <p:nvSpPr>
          <p:cNvPr id="6" name="内容占位符 5">
            <a:extLst>
              <a:ext uri="{FF2B5EF4-FFF2-40B4-BE49-F238E27FC236}">
                <a16:creationId xmlns:a16="http://schemas.microsoft.com/office/drawing/2014/main" id="{FD3C3804-457B-4F7B-B988-50AFF62F843A}"/>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2A96EFB7-2A9B-476D-9BC0-F2BEFEAC26EF}"/>
              </a:ext>
            </a:extLst>
          </p:cNvPr>
          <p:cNvPicPr>
            <a:picLocks noChangeAspect="1"/>
          </p:cNvPicPr>
          <p:nvPr/>
        </p:nvPicPr>
        <p:blipFill>
          <a:blip r:embed="rId2"/>
          <a:stretch>
            <a:fillRect/>
          </a:stretch>
        </p:blipFill>
        <p:spPr>
          <a:xfrm>
            <a:off x="726999" y="1441154"/>
            <a:ext cx="7688424" cy="3975691"/>
          </a:xfrm>
          <a:prstGeom prst="rect">
            <a:avLst/>
          </a:prstGeom>
        </p:spPr>
      </p:pic>
    </p:spTree>
    <p:extLst>
      <p:ext uri="{BB962C8B-B14F-4D97-AF65-F5344CB8AC3E}">
        <p14:creationId xmlns:p14="http://schemas.microsoft.com/office/powerpoint/2010/main" val="395181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en-US" altLang="zh-CN" sz="2700" dirty="0" err="1"/>
              <a:t>Openstack</a:t>
            </a:r>
            <a:r>
              <a:rPr lang="en-US" altLang="zh-CN" sz="2700" dirty="0"/>
              <a:t>——</a:t>
            </a:r>
            <a:r>
              <a:rPr lang="zh-CN" altLang="en-US" sz="2700" dirty="0"/>
              <a:t>云计算操作系统（</a:t>
            </a:r>
            <a:r>
              <a:rPr lang="en-US" altLang="zh-CN" sz="2700" dirty="0"/>
              <a:t>2</a:t>
            </a:r>
            <a:r>
              <a:rPr lang="zh-CN" altLang="en-US" sz="2700" dirty="0"/>
              <a:t>）</a:t>
            </a:r>
          </a:p>
        </p:txBody>
      </p:sp>
      <p:sp>
        <p:nvSpPr>
          <p:cNvPr id="3" name="内容占位符 2"/>
          <p:cNvSpPr>
            <a:spLocks noGrp="1"/>
          </p:cNvSpPr>
          <p:nvPr>
            <p:ph idx="1"/>
          </p:nvPr>
        </p:nvSpPr>
        <p:spPr/>
        <p:txBody>
          <a:bodyPr>
            <a:normAutofit/>
          </a:bodyPr>
          <a:lstStyle/>
          <a:p>
            <a:pPr>
              <a:lnSpc>
                <a:spcPts val="2160"/>
              </a:lnSpc>
            </a:pPr>
            <a:r>
              <a:rPr lang="zh-CN" altLang="en-US" sz="1400" dirty="0"/>
              <a:t>构建云计算还需要很多其他东西</a:t>
            </a: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marL="0" indent="0">
              <a:lnSpc>
                <a:spcPts val="2160"/>
              </a:lnSpc>
              <a:buNone/>
            </a:pPr>
            <a:endParaRPr lang="en-US" altLang="zh-CN" sz="1400" dirty="0"/>
          </a:p>
          <a:p>
            <a:pPr>
              <a:lnSpc>
                <a:spcPts val="2160"/>
              </a:lnSpc>
            </a:pPr>
            <a:endParaRPr lang="zh-CN" altLang="en-US" sz="1400" dirty="0"/>
          </a:p>
        </p:txBody>
      </p:sp>
      <p:sp>
        <p:nvSpPr>
          <p:cNvPr id="17" name="灯片编号占位符 16"/>
          <p:cNvSpPr>
            <a:spLocks noGrp="1"/>
          </p:cNvSpPr>
          <p:nvPr>
            <p:ph type="sldNum" sz="quarter" idx="12"/>
          </p:nvPr>
        </p:nvSpPr>
        <p:spPr/>
        <p:txBody>
          <a:bodyPr/>
          <a:lstStyle/>
          <a:p>
            <a:fld id="{BABF2E31-B6D9-4E75-B361-BBD7240E05ED}" type="slidenum">
              <a:rPr lang="zh-CN" altLang="en-US" smtClean="0"/>
              <a:t>4</a:t>
            </a:fld>
            <a:endParaRPr lang="zh-CN" altLang="en-US"/>
          </a:p>
        </p:txBody>
      </p:sp>
      <p:pic>
        <p:nvPicPr>
          <p:cNvPr id="7" name="图片 6">
            <a:extLst>
              <a:ext uri="{FF2B5EF4-FFF2-40B4-BE49-F238E27FC236}">
                <a16:creationId xmlns:a16="http://schemas.microsoft.com/office/drawing/2014/main" id="{B52FB604-8217-4BA7-9CE4-9383F1AD0D46}"/>
              </a:ext>
            </a:extLst>
          </p:cNvPr>
          <p:cNvPicPr>
            <a:picLocks noChangeAspect="1"/>
          </p:cNvPicPr>
          <p:nvPr/>
        </p:nvPicPr>
        <p:blipFill>
          <a:blip r:embed="rId2"/>
          <a:stretch>
            <a:fillRect/>
          </a:stretch>
        </p:blipFill>
        <p:spPr>
          <a:xfrm>
            <a:off x="930907" y="2143632"/>
            <a:ext cx="7693593" cy="3526230"/>
          </a:xfrm>
          <a:prstGeom prst="rect">
            <a:avLst/>
          </a:prstGeom>
        </p:spPr>
      </p:pic>
    </p:spTree>
    <p:extLst>
      <p:ext uri="{BB962C8B-B14F-4D97-AF65-F5344CB8AC3E}">
        <p14:creationId xmlns:p14="http://schemas.microsoft.com/office/powerpoint/2010/main" val="3875613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7" name="内容占位符 2"/>
          <p:cNvSpPr txBox="1">
            <a:spLocks/>
          </p:cNvSpPr>
          <p:nvPr/>
        </p:nvSpPr>
        <p:spPr>
          <a:xfrm>
            <a:off x="4222750" y="1308100"/>
            <a:ext cx="3907748" cy="481150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200"/>
              </a:lnSpc>
            </a:pPr>
            <a:r>
              <a:rPr lang="zh-CN" altLang="en-US" sz="1500" dirty="0"/>
              <a:t>简介</a:t>
            </a:r>
            <a:endParaRPr lang="en-US" altLang="zh-CN" sz="1500" dirty="0"/>
          </a:p>
          <a:p>
            <a:pPr lvl="1">
              <a:lnSpc>
                <a:spcPts val="2200"/>
              </a:lnSpc>
            </a:pPr>
            <a:r>
              <a:rPr lang="zh-CN" altLang="en-US" sz="1387" dirty="0"/>
              <a:t>概述</a:t>
            </a:r>
            <a:endParaRPr lang="en-US" altLang="zh-CN" sz="1387" dirty="0"/>
          </a:p>
          <a:p>
            <a:pPr lvl="1">
              <a:lnSpc>
                <a:spcPts val="2200"/>
              </a:lnSpc>
            </a:pPr>
            <a:r>
              <a:rPr lang="zh-CN" altLang="en-US" sz="1387" dirty="0"/>
              <a:t>设计理念</a:t>
            </a:r>
            <a:endParaRPr lang="en-US" altLang="zh-CN" sz="1387" dirty="0"/>
          </a:p>
          <a:p>
            <a:pPr lvl="1">
              <a:lnSpc>
                <a:spcPts val="2200"/>
              </a:lnSpc>
            </a:pPr>
            <a:r>
              <a:rPr lang="zh-CN" altLang="en-US" sz="1387" dirty="0"/>
              <a:t>参考架构：虚拟机创建过程</a:t>
            </a:r>
            <a:endParaRPr lang="en-US" altLang="zh-CN" sz="1387" dirty="0"/>
          </a:p>
          <a:p>
            <a:pPr lvl="1">
              <a:lnSpc>
                <a:spcPts val="2200"/>
              </a:lnSpc>
            </a:pPr>
            <a:r>
              <a:rPr lang="zh-CN" altLang="en-US" sz="1387" dirty="0"/>
              <a:t>从架构设计到物理部署</a:t>
            </a:r>
            <a:endParaRPr lang="en-US" altLang="zh-CN" sz="1387" dirty="0"/>
          </a:p>
          <a:p>
            <a:pPr>
              <a:lnSpc>
                <a:spcPts val="2200"/>
              </a:lnSpc>
            </a:pPr>
            <a:r>
              <a:rPr lang="zh-CN" altLang="en-US" sz="1500" dirty="0"/>
              <a:t>部署</a:t>
            </a:r>
            <a:endParaRPr lang="en-US" altLang="zh-CN" sz="1500" dirty="0"/>
          </a:p>
          <a:p>
            <a:pPr lvl="1">
              <a:lnSpc>
                <a:spcPts val="2200"/>
              </a:lnSpc>
            </a:pPr>
            <a:r>
              <a:rPr lang="en-US" altLang="zh-CN" sz="1387" dirty="0"/>
              <a:t>DevOps</a:t>
            </a:r>
          </a:p>
          <a:p>
            <a:pPr lvl="1">
              <a:lnSpc>
                <a:spcPts val="2200"/>
              </a:lnSpc>
            </a:pPr>
            <a:r>
              <a:rPr lang="en-US" altLang="zh-CN" sz="1387" dirty="0"/>
              <a:t>OpenStack</a:t>
            </a:r>
            <a:r>
              <a:rPr lang="zh-CN" altLang="en-US" sz="1387" dirty="0"/>
              <a:t>和</a:t>
            </a:r>
            <a:r>
              <a:rPr lang="en-US" altLang="zh-CN" sz="1387" dirty="0"/>
              <a:t>DevOps</a:t>
            </a:r>
          </a:p>
          <a:p>
            <a:pPr>
              <a:lnSpc>
                <a:spcPts val="2200"/>
              </a:lnSpc>
            </a:pPr>
            <a:r>
              <a:rPr lang="zh-CN" altLang="en-US" sz="1500" dirty="0"/>
              <a:t>云控制器</a:t>
            </a:r>
            <a:endParaRPr lang="en-US" altLang="zh-CN" sz="1500" dirty="0"/>
          </a:p>
          <a:p>
            <a:pPr lvl="1">
              <a:lnSpc>
                <a:spcPts val="2200"/>
              </a:lnSpc>
            </a:pPr>
            <a:r>
              <a:rPr lang="en-US" altLang="zh-CN" sz="1387" dirty="0"/>
              <a:t>Keystone</a:t>
            </a:r>
            <a:r>
              <a:rPr lang="zh-CN" altLang="en-US" sz="1387" dirty="0"/>
              <a:t>、</a:t>
            </a:r>
            <a:r>
              <a:rPr lang="en-US" altLang="zh-CN" sz="1387" dirty="0"/>
              <a:t>Nova</a:t>
            </a:r>
            <a:r>
              <a:rPr lang="zh-CN" altLang="en-US" sz="1387" dirty="0"/>
              <a:t>及其他服务</a:t>
            </a:r>
            <a:endParaRPr lang="en-US" altLang="zh-CN" sz="1387" dirty="0"/>
          </a:p>
          <a:p>
            <a:pPr>
              <a:lnSpc>
                <a:spcPts val="2200"/>
              </a:lnSpc>
            </a:pPr>
            <a:r>
              <a:rPr lang="zh-CN" altLang="en-US" sz="1500" dirty="0"/>
              <a:t>计算节点</a:t>
            </a:r>
            <a:endParaRPr lang="en-US" altLang="zh-CN" sz="1500" dirty="0"/>
          </a:p>
          <a:p>
            <a:pPr lvl="1">
              <a:lnSpc>
                <a:spcPts val="2200"/>
              </a:lnSpc>
            </a:pPr>
            <a:r>
              <a:rPr lang="en-US" altLang="zh-CN" sz="1387" dirty="0"/>
              <a:t>Hypervisor</a:t>
            </a:r>
            <a:r>
              <a:rPr lang="zh-CN" altLang="en-US" sz="1387" dirty="0"/>
              <a:t>、</a:t>
            </a:r>
            <a:r>
              <a:rPr lang="en-US" altLang="zh-CN" sz="1387" dirty="0"/>
              <a:t>Magnum</a:t>
            </a:r>
          </a:p>
          <a:p>
            <a:pPr>
              <a:lnSpc>
                <a:spcPts val="2200"/>
              </a:lnSpc>
            </a:pPr>
            <a:r>
              <a:rPr lang="zh-CN" altLang="en-US" sz="1500" dirty="0">
                <a:solidFill>
                  <a:srgbClr val="FF0000"/>
                </a:solidFill>
              </a:rPr>
              <a:t>存储节点</a:t>
            </a:r>
            <a:r>
              <a:rPr lang="en-US" altLang="zh-CN" sz="1500" dirty="0">
                <a:solidFill>
                  <a:srgbClr val="FF0000"/>
                </a:solidFill>
              </a:rPr>
              <a:t>-Cinder</a:t>
            </a:r>
          </a:p>
          <a:p>
            <a:pPr>
              <a:lnSpc>
                <a:spcPts val="2200"/>
              </a:lnSpc>
            </a:pPr>
            <a:r>
              <a:rPr lang="zh-CN" altLang="en-US" sz="1500" dirty="0"/>
              <a:t>网络节点</a:t>
            </a:r>
            <a:r>
              <a:rPr lang="en-US" altLang="zh-CN" sz="1500" dirty="0"/>
              <a:t>-Neutron</a:t>
            </a:r>
          </a:p>
          <a:p>
            <a:pPr>
              <a:lnSpc>
                <a:spcPts val="2200"/>
              </a:lnSpc>
            </a:pPr>
            <a:endParaRPr lang="zh-CN" altLang="en-US" dirty="0"/>
          </a:p>
        </p:txBody>
      </p:sp>
      <p:sp>
        <p:nvSpPr>
          <p:cNvPr id="8" name="灯片编号占位符 7"/>
          <p:cNvSpPr>
            <a:spLocks noGrp="1"/>
          </p:cNvSpPr>
          <p:nvPr>
            <p:ph type="sldNum" sz="quarter" idx="12"/>
          </p:nvPr>
        </p:nvSpPr>
        <p:spPr/>
        <p:txBody>
          <a:bodyPr/>
          <a:lstStyle/>
          <a:p>
            <a:fld id="{BABF2E31-B6D9-4E75-B361-BBD7240E05ED}" type="slidenum">
              <a:rPr lang="zh-CN" altLang="en-US" smtClean="0"/>
              <a:t>40</a:t>
            </a:fld>
            <a:endParaRPr lang="zh-CN" altLang="en-US"/>
          </a:p>
        </p:txBody>
      </p:sp>
    </p:spTree>
    <p:extLst>
      <p:ext uri="{BB962C8B-B14F-4D97-AF65-F5344CB8AC3E}">
        <p14:creationId xmlns:p14="http://schemas.microsoft.com/office/powerpoint/2010/main" val="368021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存储节点</a:t>
            </a:r>
            <a:r>
              <a:rPr lang="en-US" altLang="zh-CN" sz="2700" dirty="0"/>
              <a:t>——Cinder</a:t>
            </a:r>
            <a:endParaRPr lang="zh-CN" altLang="en-US" sz="2700"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82" y="2851871"/>
            <a:ext cx="4036992" cy="4006129"/>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6339" y="3930560"/>
            <a:ext cx="4927661" cy="2511314"/>
          </a:xfrm>
          <a:prstGeom prst="rect">
            <a:avLst/>
          </a:prstGeom>
        </p:spPr>
      </p:pic>
      <p:sp>
        <p:nvSpPr>
          <p:cNvPr id="4" name="灯片编号占位符 3"/>
          <p:cNvSpPr>
            <a:spLocks noGrp="1"/>
          </p:cNvSpPr>
          <p:nvPr>
            <p:ph type="sldNum" sz="quarter" idx="12"/>
          </p:nvPr>
        </p:nvSpPr>
        <p:spPr/>
        <p:txBody>
          <a:bodyPr/>
          <a:lstStyle/>
          <a:p>
            <a:fld id="{BABF2E31-B6D9-4E75-B361-BBD7240E05ED}" type="slidenum">
              <a:rPr lang="zh-CN" altLang="en-US" smtClean="0"/>
              <a:t>41</a:t>
            </a:fld>
            <a:endParaRPr lang="zh-CN" altLang="en-US"/>
          </a:p>
        </p:txBody>
      </p:sp>
      <p:sp>
        <p:nvSpPr>
          <p:cNvPr id="7" name="文本框 6"/>
          <p:cNvSpPr txBox="1"/>
          <p:nvPr/>
        </p:nvSpPr>
        <p:spPr>
          <a:xfrm flipH="1">
            <a:off x="224983" y="2513345"/>
            <a:ext cx="3639590" cy="369332"/>
          </a:xfrm>
          <a:prstGeom prst="rect">
            <a:avLst/>
          </a:prstGeom>
          <a:noFill/>
        </p:spPr>
        <p:txBody>
          <a:bodyPr wrap="square" rtlCol="0">
            <a:spAutoFit/>
          </a:bodyPr>
          <a:lstStyle/>
          <a:p>
            <a:pPr algn="ctr"/>
            <a:r>
              <a:rPr lang="zh-CN" altLang="en-US" dirty="0"/>
              <a:t>计算节点和</a:t>
            </a:r>
            <a:r>
              <a:rPr lang="en-US" altLang="zh-CN" dirty="0"/>
              <a:t>Cinder</a:t>
            </a:r>
            <a:r>
              <a:rPr lang="zh-CN" altLang="en-US" dirty="0"/>
              <a:t>的网络连接</a:t>
            </a:r>
          </a:p>
        </p:txBody>
      </p:sp>
      <p:sp>
        <p:nvSpPr>
          <p:cNvPr id="8" name="文本框 7"/>
          <p:cNvSpPr txBox="1"/>
          <p:nvPr/>
        </p:nvSpPr>
        <p:spPr>
          <a:xfrm flipH="1">
            <a:off x="4860374" y="3460483"/>
            <a:ext cx="3639590" cy="369332"/>
          </a:xfrm>
          <a:prstGeom prst="rect">
            <a:avLst/>
          </a:prstGeom>
          <a:noFill/>
        </p:spPr>
        <p:txBody>
          <a:bodyPr wrap="square" rtlCol="0">
            <a:spAutoFit/>
          </a:bodyPr>
          <a:lstStyle/>
          <a:p>
            <a:pPr algn="ctr"/>
            <a:r>
              <a:rPr lang="en-US" altLang="zh-CN" dirty="0"/>
              <a:t>Cinder</a:t>
            </a:r>
            <a:r>
              <a:rPr lang="zh-CN" altLang="en-US" dirty="0"/>
              <a:t>内部架构</a:t>
            </a:r>
          </a:p>
        </p:txBody>
      </p:sp>
      <p:sp>
        <p:nvSpPr>
          <p:cNvPr id="11" name="内容占位符 10">
            <a:extLst>
              <a:ext uri="{FF2B5EF4-FFF2-40B4-BE49-F238E27FC236}">
                <a16:creationId xmlns:a16="http://schemas.microsoft.com/office/drawing/2014/main" id="{BA0657C0-D815-4989-A0F0-074E8BCA88B4}"/>
              </a:ext>
            </a:extLst>
          </p:cNvPr>
          <p:cNvSpPr txBox="1">
            <a:spLocks/>
          </p:cNvSpPr>
          <p:nvPr/>
        </p:nvSpPr>
        <p:spPr>
          <a:xfrm>
            <a:off x="420455" y="1274942"/>
            <a:ext cx="8301514" cy="4550189"/>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zh-CN" altLang="en-US" sz="1600" dirty="0"/>
              <a:t>为云平台提供统一接口，按需分配的，持久化的块存储服务</a:t>
            </a:r>
            <a:endParaRPr lang="en-US" altLang="zh-CN" sz="1600" dirty="0"/>
          </a:p>
          <a:p>
            <a:r>
              <a:rPr lang="zh-CN" altLang="en-US" sz="1600" dirty="0"/>
              <a:t>核心功能是对卷的管理，允许对卷、卷的类型、卷的快照、卷备份进行操作</a:t>
            </a:r>
            <a:endParaRPr lang="en-US" altLang="zh-CN" sz="1600" dirty="0"/>
          </a:p>
          <a:p>
            <a:r>
              <a:rPr lang="zh-CN" altLang="en-US" sz="1600" dirty="0"/>
              <a:t>为后端不同的存储设备提供了统一的接口，不同的块设备服务厂商在</a:t>
            </a:r>
            <a:r>
              <a:rPr lang="en-US" altLang="zh-CN" sz="1600" dirty="0"/>
              <a:t>Cinder </a:t>
            </a:r>
            <a:r>
              <a:rPr lang="zh-CN" altLang="en-US" sz="1600" dirty="0"/>
              <a:t>中实现其驱动支持以与</a:t>
            </a:r>
            <a:r>
              <a:rPr lang="en-US" altLang="zh-CN" sz="1600" dirty="0"/>
              <a:t>OpenStack</a:t>
            </a:r>
            <a:r>
              <a:rPr lang="zh-CN" altLang="en-US" sz="1600" dirty="0"/>
              <a:t>进行整合</a:t>
            </a:r>
          </a:p>
        </p:txBody>
      </p:sp>
    </p:spTree>
    <p:extLst>
      <p:ext uri="{BB962C8B-B14F-4D97-AF65-F5344CB8AC3E}">
        <p14:creationId xmlns:p14="http://schemas.microsoft.com/office/powerpoint/2010/main" val="4039313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存储节点</a:t>
            </a:r>
            <a:r>
              <a:rPr lang="en-US" altLang="zh-CN" sz="2700" dirty="0"/>
              <a:t>——Cinder</a:t>
            </a:r>
            <a:endParaRPr lang="zh-CN" altLang="en-US" sz="27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42</a:t>
            </a:fld>
            <a:endParaRPr lang="zh-CN" altLang="en-US"/>
          </a:p>
        </p:txBody>
      </p:sp>
      <p:pic>
        <p:nvPicPr>
          <p:cNvPr id="12" name="图片 11">
            <a:extLst>
              <a:ext uri="{FF2B5EF4-FFF2-40B4-BE49-F238E27FC236}">
                <a16:creationId xmlns:a16="http://schemas.microsoft.com/office/drawing/2014/main" id="{85AB94C0-C21F-4195-B3BB-B3D7EAF93D08}"/>
              </a:ext>
            </a:extLst>
          </p:cNvPr>
          <p:cNvPicPr>
            <a:picLocks noChangeAspect="1"/>
          </p:cNvPicPr>
          <p:nvPr/>
        </p:nvPicPr>
        <p:blipFill>
          <a:blip r:embed="rId2"/>
          <a:stretch>
            <a:fillRect/>
          </a:stretch>
        </p:blipFill>
        <p:spPr>
          <a:xfrm>
            <a:off x="0" y="1520889"/>
            <a:ext cx="9122595" cy="4077478"/>
          </a:xfrm>
          <a:prstGeom prst="rect">
            <a:avLst/>
          </a:prstGeom>
        </p:spPr>
      </p:pic>
    </p:spTree>
    <p:extLst>
      <p:ext uri="{BB962C8B-B14F-4D97-AF65-F5344CB8AC3E}">
        <p14:creationId xmlns:p14="http://schemas.microsoft.com/office/powerpoint/2010/main" val="3248374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7" name="内容占位符 2"/>
          <p:cNvSpPr txBox="1">
            <a:spLocks/>
          </p:cNvSpPr>
          <p:nvPr/>
        </p:nvSpPr>
        <p:spPr>
          <a:xfrm>
            <a:off x="4222750" y="1308100"/>
            <a:ext cx="3907748" cy="481150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200"/>
              </a:lnSpc>
            </a:pPr>
            <a:r>
              <a:rPr lang="zh-CN" altLang="en-US" sz="1500" dirty="0"/>
              <a:t>简介</a:t>
            </a:r>
            <a:endParaRPr lang="en-US" altLang="zh-CN" sz="1500" dirty="0"/>
          </a:p>
          <a:p>
            <a:pPr lvl="1">
              <a:lnSpc>
                <a:spcPts val="2200"/>
              </a:lnSpc>
            </a:pPr>
            <a:r>
              <a:rPr lang="zh-CN" altLang="en-US" sz="1387" dirty="0"/>
              <a:t>概述</a:t>
            </a:r>
            <a:endParaRPr lang="en-US" altLang="zh-CN" sz="1387" dirty="0"/>
          </a:p>
          <a:p>
            <a:pPr lvl="1">
              <a:lnSpc>
                <a:spcPts val="2200"/>
              </a:lnSpc>
            </a:pPr>
            <a:r>
              <a:rPr lang="zh-CN" altLang="en-US" sz="1387" dirty="0"/>
              <a:t>设计理念</a:t>
            </a:r>
            <a:endParaRPr lang="en-US" altLang="zh-CN" sz="1387" dirty="0"/>
          </a:p>
          <a:p>
            <a:pPr lvl="1">
              <a:lnSpc>
                <a:spcPts val="2200"/>
              </a:lnSpc>
            </a:pPr>
            <a:r>
              <a:rPr lang="zh-CN" altLang="en-US" sz="1387" dirty="0"/>
              <a:t>参考架构：虚拟机创建过程</a:t>
            </a:r>
            <a:endParaRPr lang="en-US" altLang="zh-CN" sz="1387" dirty="0"/>
          </a:p>
          <a:p>
            <a:pPr lvl="1">
              <a:lnSpc>
                <a:spcPts val="2200"/>
              </a:lnSpc>
            </a:pPr>
            <a:r>
              <a:rPr lang="zh-CN" altLang="en-US" sz="1387" dirty="0"/>
              <a:t>从架构设计到物理部署</a:t>
            </a:r>
            <a:endParaRPr lang="en-US" altLang="zh-CN" sz="1387" dirty="0"/>
          </a:p>
          <a:p>
            <a:pPr>
              <a:lnSpc>
                <a:spcPts val="2200"/>
              </a:lnSpc>
            </a:pPr>
            <a:r>
              <a:rPr lang="zh-CN" altLang="en-US" sz="1500" dirty="0"/>
              <a:t>部署</a:t>
            </a:r>
            <a:endParaRPr lang="en-US" altLang="zh-CN" sz="1500" dirty="0"/>
          </a:p>
          <a:p>
            <a:pPr lvl="1">
              <a:lnSpc>
                <a:spcPts val="2200"/>
              </a:lnSpc>
            </a:pPr>
            <a:r>
              <a:rPr lang="en-US" altLang="zh-CN" sz="1387" dirty="0"/>
              <a:t>DevOps</a:t>
            </a:r>
          </a:p>
          <a:p>
            <a:pPr lvl="1">
              <a:lnSpc>
                <a:spcPts val="2200"/>
              </a:lnSpc>
            </a:pPr>
            <a:r>
              <a:rPr lang="en-US" altLang="zh-CN" sz="1387" dirty="0"/>
              <a:t>OpenStack</a:t>
            </a:r>
            <a:r>
              <a:rPr lang="zh-CN" altLang="en-US" sz="1387" dirty="0"/>
              <a:t>和</a:t>
            </a:r>
            <a:r>
              <a:rPr lang="en-US" altLang="zh-CN" sz="1387" dirty="0"/>
              <a:t>DevOps</a:t>
            </a:r>
          </a:p>
          <a:p>
            <a:pPr>
              <a:lnSpc>
                <a:spcPts val="2200"/>
              </a:lnSpc>
            </a:pPr>
            <a:r>
              <a:rPr lang="zh-CN" altLang="en-US" sz="1500" dirty="0"/>
              <a:t>云控制器</a:t>
            </a:r>
            <a:endParaRPr lang="en-US" altLang="zh-CN" sz="1500" dirty="0"/>
          </a:p>
          <a:p>
            <a:pPr lvl="1">
              <a:lnSpc>
                <a:spcPts val="2200"/>
              </a:lnSpc>
            </a:pPr>
            <a:r>
              <a:rPr lang="en-US" altLang="zh-CN" sz="1387" dirty="0"/>
              <a:t>Keystone</a:t>
            </a:r>
            <a:r>
              <a:rPr lang="zh-CN" altLang="en-US" sz="1387" dirty="0"/>
              <a:t>、</a:t>
            </a:r>
            <a:r>
              <a:rPr lang="en-US" altLang="zh-CN" sz="1387" dirty="0"/>
              <a:t>Nova</a:t>
            </a:r>
            <a:r>
              <a:rPr lang="zh-CN" altLang="en-US" sz="1387" dirty="0"/>
              <a:t>及其他服务</a:t>
            </a:r>
            <a:endParaRPr lang="en-US" altLang="zh-CN" sz="1387" dirty="0"/>
          </a:p>
          <a:p>
            <a:pPr>
              <a:lnSpc>
                <a:spcPts val="2200"/>
              </a:lnSpc>
            </a:pPr>
            <a:r>
              <a:rPr lang="zh-CN" altLang="en-US" sz="1500" dirty="0"/>
              <a:t>计算节点</a:t>
            </a:r>
            <a:endParaRPr lang="en-US" altLang="zh-CN" sz="1500" dirty="0"/>
          </a:p>
          <a:p>
            <a:pPr lvl="1">
              <a:lnSpc>
                <a:spcPts val="2200"/>
              </a:lnSpc>
            </a:pPr>
            <a:r>
              <a:rPr lang="en-US" altLang="zh-CN" sz="1387" dirty="0"/>
              <a:t>Hypervisor</a:t>
            </a:r>
            <a:r>
              <a:rPr lang="zh-CN" altLang="en-US" sz="1387" dirty="0"/>
              <a:t>、</a:t>
            </a:r>
            <a:r>
              <a:rPr lang="en-US" altLang="zh-CN" sz="1387" dirty="0"/>
              <a:t>Magnum</a:t>
            </a:r>
          </a:p>
          <a:p>
            <a:pPr>
              <a:lnSpc>
                <a:spcPts val="2200"/>
              </a:lnSpc>
            </a:pPr>
            <a:r>
              <a:rPr lang="zh-CN" altLang="en-US" sz="1500" dirty="0"/>
              <a:t>存储节点</a:t>
            </a:r>
            <a:r>
              <a:rPr lang="en-US" altLang="zh-CN" sz="1500" dirty="0"/>
              <a:t>-Cinder</a:t>
            </a:r>
          </a:p>
          <a:p>
            <a:pPr>
              <a:lnSpc>
                <a:spcPts val="2200"/>
              </a:lnSpc>
            </a:pPr>
            <a:r>
              <a:rPr lang="zh-CN" altLang="en-US" sz="1500" dirty="0">
                <a:solidFill>
                  <a:srgbClr val="FF0000"/>
                </a:solidFill>
              </a:rPr>
              <a:t>网络节点</a:t>
            </a:r>
            <a:r>
              <a:rPr lang="en-US" altLang="zh-CN" sz="1500" dirty="0">
                <a:solidFill>
                  <a:srgbClr val="FF0000"/>
                </a:solidFill>
              </a:rPr>
              <a:t>-Neutron</a:t>
            </a:r>
          </a:p>
          <a:p>
            <a:pPr>
              <a:lnSpc>
                <a:spcPts val="2200"/>
              </a:lnSpc>
            </a:pPr>
            <a:endParaRPr lang="zh-CN" altLang="en-US" dirty="0"/>
          </a:p>
        </p:txBody>
      </p:sp>
      <p:sp>
        <p:nvSpPr>
          <p:cNvPr id="8" name="灯片编号占位符 7"/>
          <p:cNvSpPr>
            <a:spLocks noGrp="1"/>
          </p:cNvSpPr>
          <p:nvPr>
            <p:ph type="sldNum" sz="quarter" idx="12"/>
          </p:nvPr>
        </p:nvSpPr>
        <p:spPr/>
        <p:txBody>
          <a:bodyPr/>
          <a:lstStyle/>
          <a:p>
            <a:fld id="{BABF2E31-B6D9-4E75-B361-BBD7240E05ED}" type="slidenum">
              <a:rPr lang="zh-CN" altLang="en-US" smtClean="0"/>
              <a:t>43</a:t>
            </a:fld>
            <a:endParaRPr lang="zh-CN" altLang="en-US"/>
          </a:p>
        </p:txBody>
      </p:sp>
    </p:spTree>
    <p:extLst>
      <p:ext uri="{BB962C8B-B14F-4D97-AF65-F5344CB8AC3E}">
        <p14:creationId xmlns:p14="http://schemas.microsoft.com/office/powerpoint/2010/main" val="895911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网络节点</a:t>
            </a:r>
            <a:r>
              <a:rPr lang="en-US" altLang="zh-CN" sz="2700" dirty="0"/>
              <a:t>——Neutron</a:t>
            </a:r>
            <a:endParaRPr lang="zh-CN" altLang="en-US" sz="2700" dirty="0"/>
          </a:p>
        </p:txBody>
      </p:sp>
      <p:sp>
        <p:nvSpPr>
          <p:cNvPr id="3" name="内容占位符 2"/>
          <p:cNvSpPr>
            <a:spLocks noGrp="1"/>
          </p:cNvSpPr>
          <p:nvPr>
            <p:ph idx="1"/>
          </p:nvPr>
        </p:nvSpPr>
        <p:spPr>
          <a:xfrm>
            <a:off x="420456" y="1188138"/>
            <a:ext cx="4520999" cy="5572880"/>
          </a:xfrm>
        </p:spPr>
        <p:txBody>
          <a:bodyPr>
            <a:normAutofit/>
          </a:bodyPr>
          <a:lstStyle/>
          <a:p>
            <a:pPr>
              <a:lnSpc>
                <a:spcPts val="2160"/>
              </a:lnSpc>
            </a:pPr>
            <a:r>
              <a:rPr lang="zh-CN" altLang="en-US" sz="1400" dirty="0"/>
              <a:t>使得运营商能够构建和管理具有所有必要元素的完整网络拓扑</a:t>
            </a:r>
            <a:endParaRPr lang="en-US" altLang="zh-CN" sz="1400" dirty="0"/>
          </a:p>
          <a:p>
            <a:pPr lvl="1">
              <a:lnSpc>
                <a:spcPts val="2160"/>
              </a:lnSpc>
            </a:pPr>
            <a:r>
              <a:rPr lang="zh-CN" altLang="en-US" sz="1287" dirty="0"/>
              <a:t>网络、子网、路由器、负载均衡器、防火墙和端口</a:t>
            </a:r>
            <a:endParaRPr lang="en-US" altLang="zh-CN" sz="1287" dirty="0"/>
          </a:p>
          <a:p>
            <a:pPr>
              <a:lnSpc>
                <a:spcPts val="2160"/>
              </a:lnSpc>
            </a:pPr>
            <a:endParaRPr lang="en-US" altLang="zh-CN" sz="1400" dirty="0"/>
          </a:p>
          <a:p>
            <a:pPr>
              <a:lnSpc>
                <a:spcPts val="2160"/>
              </a:lnSpc>
            </a:pPr>
            <a:r>
              <a:rPr lang="en-US" altLang="zh-CN" sz="1400" dirty="0"/>
              <a:t>API</a:t>
            </a:r>
            <a:r>
              <a:rPr lang="zh-CN" altLang="en-US" sz="1400" dirty="0"/>
              <a:t>服务器：运行在云控制器上</a:t>
            </a:r>
            <a:endParaRPr lang="en-US" altLang="zh-CN" sz="1400" dirty="0"/>
          </a:p>
          <a:p>
            <a:pPr lvl="1">
              <a:lnSpc>
                <a:spcPts val="2160"/>
              </a:lnSpc>
            </a:pPr>
            <a:r>
              <a:rPr lang="zh-CN" altLang="en-US" sz="1287" dirty="0"/>
              <a:t>基于插件的架构</a:t>
            </a:r>
            <a:endParaRPr lang="en-US" altLang="zh-CN" sz="1287" dirty="0"/>
          </a:p>
          <a:p>
            <a:pPr lvl="1">
              <a:lnSpc>
                <a:spcPts val="2160"/>
              </a:lnSpc>
            </a:pPr>
            <a:r>
              <a:rPr lang="en-US" altLang="zh-CN" sz="1287" dirty="0"/>
              <a:t>API</a:t>
            </a:r>
            <a:r>
              <a:rPr lang="zh-CN" altLang="en-US" sz="1287" dirty="0"/>
              <a:t>服务将请求转发到特定插件，插件通过代理和设备交互或者控制资源</a:t>
            </a:r>
            <a:endParaRPr lang="en-US" altLang="zh-CN" sz="1287" dirty="0"/>
          </a:p>
          <a:p>
            <a:pPr lvl="1">
              <a:lnSpc>
                <a:spcPts val="2160"/>
              </a:lnSpc>
            </a:pPr>
            <a:r>
              <a:rPr lang="zh-CN" altLang="en-US" sz="1287" dirty="0"/>
              <a:t>提供了基于开源技术的插件和代理参考实现</a:t>
            </a:r>
            <a:endParaRPr lang="en-US" altLang="zh-CN" sz="1287" dirty="0"/>
          </a:p>
          <a:p>
            <a:pPr lvl="1">
              <a:lnSpc>
                <a:spcPts val="2160"/>
              </a:lnSpc>
            </a:pPr>
            <a:r>
              <a:rPr lang="zh-CN" altLang="en-US" sz="1287" dirty="0"/>
              <a:t>网络节点提供资源实现网络服务：路由、防火墙、负载均衡器和</a:t>
            </a:r>
            <a:r>
              <a:rPr lang="en-US" altLang="zh-CN" sz="1287" dirty="0"/>
              <a:t>VPN</a:t>
            </a:r>
          </a:p>
          <a:p>
            <a:pPr>
              <a:lnSpc>
                <a:spcPts val="2160"/>
              </a:lnSpc>
            </a:pPr>
            <a:r>
              <a:rPr lang="zh-CN" altLang="en-US" sz="1400" dirty="0"/>
              <a:t>核心插件：创建和管理网络、端口和子网</a:t>
            </a:r>
            <a:endParaRPr lang="en-US" altLang="zh-CN" sz="1400" dirty="0"/>
          </a:p>
          <a:p>
            <a:pPr>
              <a:lnSpc>
                <a:spcPts val="2160"/>
              </a:lnSpc>
            </a:pPr>
            <a:r>
              <a:rPr lang="zh-CN" altLang="en-US" sz="1400" dirty="0"/>
              <a:t>服务插件：实现高阶网络服务，路由、防火墙等</a:t>
            </a:r>
            <a:endParaRPr lang="en-US" altLang="zh-CN" sz="1400" dirty="0"/>
          </a:p>
          <a:p>
            <a:pPr>
              <a:lnSpc>
                <a:spcPts val="2160"/>
              </a:lnSpc>
            </a:pPr>
            <a:r>
              <a:rPr lang="zh-CN" altLang="en-US" sz="1400" dirty="0"/>
              <a:t>代理：部署在计算和网络节点上，通过消息总线上的</a:t>
            </a:r>
            <a:r>
              <a:rPr lang="en-US" altLang="zh-CN" sz="1400" dirty="0"/>
              <a:t>RPC</a:t>
            </a:r>
            <a:r>
              <a:rPr lang="zh-CN" altLang="en-US" sz="1400" dirty="0"/>
              <a:t>和服务器交互</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44</a:t>
            </a:fld>
            <a:endParaRPr lang="zh-CN" altLang="en-US"/>
          </a:p>
        </p:txBody>
      </p:sp>
      <p:pic>
        <p:nvPicPr>
          <p:cNvPr id="5" name="图片 4"/>
          <p:cNvPicPr>
            <a:picLocks noChangeAspect="1"/>
          </p:cNvPicPr>
          <p:nvPr/>
        </p:nvPicPr>
        <p:blipFill>
          <a:blip r:embed="rId2"/>
          <a:stretch>
            <a:fillRect/>
          </a:stretch>
        </p:blipFill>
        <p:spPr>
          <a:xfrm>
            <a:off x="4941455" y="1517551"/>
            <a:ext cx="4049480" cy="4515492"/>
          </a:xfrm>
          <a:prstGeom prst="rect">
            <a:avLst/>
          </a:prstGeom>
        </p:spPr>
      </p:pic>
      <p:sp>
        <p:nvSpPr>
          <p:cNvPr id="6" name="内容占位符 2"/>
          <p:cNvSpPr txBox="1">
            <a:spLocks/>
          </p:cNvSpPr>
          <p:nvPr/>
        </p:nvSpPr>
        <p:spPr>
          <a:xfrm>
            <a:off x="420454" y="5946881"/>
            <a:ext cx="8301515" cy="72505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lvl="1">
              <a:lnSpc>
                <a:spcPts val="2160"/>
              </a:lnSpc>
            </a:pPr>
            <a:r>
              <a:rPr lang="en-US" altLang="zh-CN" sz="1287" dirty="0"/>
              <a:t>L2</a:t>
            </a:r>
            <a:r>
              <a:rPr lang="zh-CN" altLang="en-US" sz="1287" dirty="0"/>
              <a:t>代理：运行在计算和网络基点上，将虚拟机和网络设备连接到二层网络上</a:t>
            </a:r>
            <a:endParaRPr lang="en-US" altLang="zh-CN" sz="1287" dirty="0"/>
          </a:p>
          <a:p>
            <a:pPr lvl="1">
              <a:lnSpc>
                <a:spcPts val="2160"/>
              </a:lnSpc>
            </a:pPr>
            <a:r>
              <a:rPr lang="en-US" altLang="zh-CN" sz="1287" dirty="0"/>
              <a:t>DHCP</a:t>
            </a:r>
            <a:r>
              <a:rPr lang="zh-CN" altLang="en-US" sz="1287" dirty="0"/>
              <a:t>代理、</a:t>
            </a:r>
            <a:r>
              <a:rPr lang="en-US" altLang="zh-CN" sz="1287" dirty="0"/>
              <a:t>L3</a:t>
            </a:r>
            <a:r>
              <a:rPr lang="zh-CN" altLang="en-US" sz="1287" dirty="0"/>
              <a:t>代理和</a:t>
            </a:r>
            <a:r>
              <a:rPr lang="en-US" altLang="zh-CN" sz="1287" dirty="0"/>
              <a:t>VPN</a:t>
            </a:r>
            <a:r>
              <a:rPr lang="zh-CN" altLang="en-US" sz="1287" dirty="0"/>
              <a:t>代理</a:t>
            </a:r>
            <a:endParaRPr lang="en-US" altLang="zh-CN" sz="1287" dirty="0"/>
          </a:p>
        </p:txBody>
      </p:sp>
    </p:spTree>
    <p:extLst>
      <p:ext uri="{BB962C8B-B14F-4D97-AF65-F5344CB8AC3E}">
        <p14:creationId xmlns:p14="http://schemas.microsoft.com/office/powerpoint/2010/main" val="2221333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网络节点</a:t>
            </a:r>
            <a:r>
              <a:rPr lang="en-US" altLang="zh-CN" sz="2700" dirty="0"/>
              <a:t>——</a:t>
            </a:r>
            <a:r>
              <a:rPr lang="zh-CN" altLang="en-US" sz="2700" dirty="0"/>
              <a:t>虚拟网络</a:t>
            </a:r>
            <a:r>
              <a:rPr lang="en-US" altLang="zh-CN" sz="2700" dirty="0"/>
              <a:t>VLAN</a:t>
            </a:r>
            <a:r>
              <a:rPr lang="zh-CN" altLang="en-US" sz="2700" dirty="0"/>
              <a:t>实现</a:t>
            </a:r>
          </a:p>
        </p:txBody>
      </p:sp>
      <p:sp>
        <p:nvSpPr>
          <p:cNvPr id="3" name="内容占位符 2"/>
          <p:cNvSpPr>
            <a:spLocks noGrp="1"/>
          </p:cNvSpPr>
          <p:nvPr>
            <p:ph idx="1"/>
          </p:nvPr>
        </p:nvSpPr>
        <p:spPr/>
        <p:txBody>
          <a:bodyPr>
            <a:normAutofit/>
          </a:bodyPr>
          <a:lstStyle/>
          <a:p>
            <a:pPr>
              <a:lnSpc>
                <a:spcPts val="2160"/>
              </a:lnSpc>
            </a:pPr>
            <a:r>
              <a:rPr lang="zh-CN" altLang="en-US" sz="1400" dirty="0"/>
              <a:t>核心插件处理虚拟网络和端口的创建</a:t>
            </a:r>
            <a:endParaRPr lang="en-US" altLang="zh-CN" sz="1400" dirty="0"/>
          </a:p>
          <a:p>
            <a:pPr>
              <a:lnSpc>
                <a:spcPts val="2160"/>
              </a:lnSpc>
            </a:pPr>
            <a:r>
              <a:rPr lang="zh-CN" altLang="en-US" sz="1400" dirty="0"/>
              <a:t>虚拟网络的创建方式</a:t>
            </a:r>
            <a:endParaRPr lang="en-US" altLang="zh-CN" sz="1400" dirty="0"/>
          </a:p>
          <a:p>
            <a:pPr lvl="1">
              <a:lnSpc>
                <a:spcPts val="2160"/>
              </a:lnSpc>
            </a:pPr>
            <a:r>
              <a:rPr lang="en-US" altLang="zh-CN" sz="1287" dirty="0"/>
              <a:t>VLAN</a:t>
            </a:r>
            <a:r>
              <a:rPr lang="zh-CN" altLang="en-US" sz="1287" dirty="0"/>
              <a:t>方式：编排连接计算节点和网络节点的物理交换机路径</a:t>
            </a:r>
            <a:endParaRPr lang="en-US" altLang="zh-CN" sz="1287" dirty="0"/>
          </a:p>
          <a:p>
            <a:pPr lvl="1">
              <a:lnSpc>
                <a:spcPts val="2160"/>
              </a:lnSpc>
            </a:pPr>
            <a:r>
              <a:rPr lang="zh-CN" altLang="en-US" sz="1287" dirty="0"/>
              <a:t>隧道网络：将二层数据包封装在</a:t>
            </a:r>
            <a:r>
              <a:rPr lang="en-US" altLang="zh-CN" sz="1287" dirty="0"/>
              <a:t>IP</a:t>
            </a:r>
            <a:r>
              <a:rPr lang="zh-CN" altLang="en-US" sz="1287" dirty="0"/>
              <a:t>数据包中；</a:t>
            </a:r>
            <a:r>
              <a:rPr lang="en-US" altLang="zh-CN" sz="1287" dirty="0"/>
              <a:t>IP</a:t>
            </a:r>
            <a:r>
              <a:rPr lang="zh-CN" altLang="en-US" sz="1287" dirty="0"/>
              <a:t>网络是已经封装的网络流量传输者</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45</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506" y="2652186"/>
            <a:ext cx="6811240" cy="4019749"/>
          </a:xfrm>
          <a:prstGeom prst="rect">
            <a:avLst/>
          </a:prstGeom>
        </p:spPr>
      </p:pic>
      <p:sp>
        <p:nvSpPr>
          <p:cNvPr id="8" name="文本框 7"/>
          <p:cNvSpPr txBox="1"/>
          <p:nvPr/>
        </p:nvSpPr>
        <p:spPr>
          <a:xfrm>
            <a:off x="55420" y="4061895"/>
            <a:ext cx="1556906" cy="1200329"/>
          </a:xfrm>
          <a:prstGeom prst="rect">
            <a:avLst/>
          </a:prstGeom>
          <a:solidFill>
            <a:srgbClr val="FF0000"/>
          </a:solidFill>
        </p:spPr>
        <p:txBody>
          <a:bodyPr wrap="square" rtlCol="0">
            <a:spAutoFit/>
          </a:bodyPr>
          <a:lstStyle/>
          <a:p>
            <a:pPr algn="ctr"/>
            <a:r>
              <a:rPr lang="zh-CN" altLang="en-US" dirty="0">
                <a:solidFill>
                  <a:schemeClr val="bg1"/>
                </a:solidFill>
              </a:rPr>
              <a:t>物理网络连接</a:t>
            </a:r>
            <a:endParaRPr lang="en-US" altLang="zh-CN" dirty="0">
              <a:solidFill>
                <a:schemeClr val="bg1"/>
              </a:solidFill>
            </a:endParaRPr>
          </a:p>
          <a:p>
            <a:pPr algn="ctr"/>
            <a:r>
              <a:rPr lang="zh-CN" altLang="en-US" dirty="0">
                <a:solidFill>
                  <a:schemeClr val="bg1"/>
                </a:solidFill>
              </a:rPr>
              <a:t>和</a:t>
            </a:r>
            <a:endParaRPr lang="en-US" altLang="zh-CN" dirty="0">
              <a:solidFill>
                <a:schemeClr val="bg1"/>
              </a:solidFill>
            </a:endParaRPr>
          </a:p>
          <a:p>
            <a:pPr algn="ctr"/>
            <a:r>
              <a:rPr lang="zh-CN" altLang="en-US" dirty="0">
                <a:solidFill>
                  <a:schemeClr val="bg1"/>
                </a:solidFill>
              </a:rPr>
              <a:t>虚拟网络连接</a:t>
            </a:r>
            <a:endParaRPr lang="en-US" altLang="zh-CN" dirty="0">
              <a:solidFill>
                <a:schemeClr val="bg1"/>
              </a:solidFill>
            </a:endParaRPr>
          </a:p>
          <a:p>
            <a:pPr algn="ctr"/>
            <a:r>
              <a:rPr lang="zh-CN" altLang="en-US" dirty="0">
                <a:solidFill>
                  <a:schemeClr val="bg1"/>
                </a:solidFill>
              </a:rPr>
              <a:t>的关系</a:t>
            </a:r>
            <a:endParaRPr lang="en-US" altLang="zh-CN" dirty="0">
              <a:solidFill>
                <a:schemeClr val="bg1"/>
              </a:solidFill>
            </a:endParaRPr>
          </a:p>
        </p:txBody>
      </p:sp>
    </p:spTree>
    <p:extLst>
      <p:ext uri="{BB962C8B-B14F-4D97-AF65-F5344CB8AC3E}">
        <p14:creationId xmlns:p14="http://schemas.microsoft.com/office/powerpoint/2010/main" val="607449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网络节点</a:t>
            </a:r>
            <a:r>
              <a:rPr lang="en-US" altLang="zh-CN" sz="2700" dirty="0"/>
              <a:t>——</a:t>
            </a:r>
            <a:r>
              <a:rPr lang="zh-CN" altLang="en-US" sz="2700" dirty="0"/>
              <a:t>虚拟网络</a:t>
            </a:r>
            <a:r>
              <a:rPr lang="en-US" altLang="zh-CN" sz="2700" dirty="0"/>
              <a:t>VLAN</a:t>
            </a:r>
            <a:r>
              <a:rPr lang="zh-CN" altLang="en-US" sz="2700" dirty="0"/>
              <a:t>实现</a:t>
            </a:r>
          </a:p>
        </p:txBody>
      </p:sp>
      <p:sp>
        <p:nvSpPr>
          <p:cNvPr id="3" name="内容占位符 2"/>
          <p:cNvSpPr>
            <a:spLocks noGrp="1"/>
          </p:cNvSpPr>
          <p:nvPr>
            <p:ph idx="1"/>
          </p:nvPr>
        </p:nvSpPr>
        <p:spPr/>
        <p:txBody>
          <a:bodyPr>
            <a:normAutofit/>
          </a:bodyPr>
          <a:lstStyle/>
          <a:p>
            <a:pPr>
              <a:lnSpc>
                <a:spcPts val="2160"/>
              </a:lnSpc>
            </a:pPr>
            <a:r>
              <a:rPr lang="zh-CN" altLang="en-US" sz="1400" dirty="0"/>
              <a:t>计算节点上的</a:t>
            </a:r>
            <a:r>
              <a:rPr lang="en-US" altLang="zh-CN" sz="1400" dirty="0"/>
              <a:t>L2</a:t>
            </a:r>
            <a:r>
              <a:rPr lang="zh-CN" altLang="en-US" sz="1400" dirty="0"/>
              <a:t>代理</a:t>
            </a:r>
            <a:endParaRPr lang="en-US" altLang="zh-CN" sz="1400"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46</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696" y="1417983"/>
            <a:ext cx="6881666" cy="4650308"/>
          </a:xfrm>
          <a:prstGeom prst="rect">
            <a:avLst/>
          </a:prstGeom>
        </p:spPr>
      </p:pic>
    </p:spTree>
    <p:extLst>
      <p:ext uri="{BB962C8B-B14F-4D97-AF65-F5344CB8AC3E}">
        <p14:creationId xmlns:p14="http://schemas.microsoft.com/office/powerpoint/2010/main" val="2927128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总结</a:t>
            </a:r>
          </a:p>
        </p:txBody>
      </p:sp>
      <p:sp>
        <p:nvSpPr>
          <p:cNvPr id="3" name="内容占位符 2"/>
          <p:cNvSpPr>
            <a:spLocks noGrp="1"/>
          </p:cNvSpPr>
          <p:nvPr>
            <p:ph idx="1"/>
          </p:nvPr>
        </p:nvSpPr>
        <p:spPr/>
        <p:txBody>
          <a:bodyPr>
            <a:normAutofit/>
          </a:bodyPr>
          <a:lstStyle/>
          <a:p>
            <a:pPr>
              <a:lnSpc>
                <a:spcPts val="2160"/>
              </a:lnSpc>
            </a:pPr>
            <a:r>
              <a:rPr lang="en-US" altLang="zh-CN" sz="1400" dirty="0"/>
              <a:t>OpenStack——</a:t>
            </a:r>
            <a:r>
              <a:rPr lang="zh-CN" altLang="en-US" sz="1400" dirty="0"/>
              <a:t>云平台构建、管理和监控系统</a:t>
            </a:r>
            <a:endParaRPr lang="en-US" altLang="zh-CN" sz="1400" dirty="0"/>
          </a:p>
          <a:p>
            <a:pPr>
              <a:lnSpc>
                <a:spcPts val="2160"/>
              </a:lnSpc>
            </a:pPr>
            <a:r>
              <a:rPr lang="zh-CN" altLang="en-US" sz="1400" dirty="0"/>
              <a:t>体系架构</a:t>
            </a:r>
            <a:endParaRPr lang="en-US" altLang="zh-CN" sz="1400" dirty="0"/>
          </a:p>
          <a:p>
            <a:pPr lvl="1">
              <a:lnSpc>
                <a:spcPts val="2160"/>
              </a:lnSpc>
            </a:pPr>
            <a:r>
              <a:rPr lang="zh-CN" altLang="en-US" sz="1287" dirty="0"/>
              <a:t>云控制器</a:t>
            </a:r>
            <a:endParaRPr lang="en-US" altLang="zh-CN" sz="1287" dirty="0"/>
          </a:p>
          <a:p>
            <a:pPr lvl="1">
              <a:lnSpc>
                <a:spcPts val="2160"/>
              </a:lnSpc>
            </a:pPr>
            <a:r>
              <a:rPr lang="zh-CN" altLang="en-US" sz="1287" dirty="0"/>
              <a:t>计算节点</a:t>
            </a:r>
            <a:endParaRPr lang="en-US" altLang="zh-CN" sz="1287" dirty="0"/>
          </a:p>
          <a:p>
            <a:pPr lvl="1">
              <a:lnSpc>
                <a:spcPts val="2160"/>
              </a:lnSpc>
            </a:pPr>
            <a:r>
              <a:rPr lang="zh-CN" altLang="en-US" sz="1287" dirty="0"/>
              <a:t>存储节点</a:t>
            </a:r>
            <a:endParaRPr lang="en-US" altLang="zh-CN" sz="1287" dirty="0"/>
          </a:p>
          <a:p>
            <a:pPr lvl="1">
              <a:lnSpc>
                <a:spcPts val="2160"/>
              </a:lnSpc>
            </a:pPr>
            <a:r>
              <a:rPr lang="zh-CN" altLang="en-US" sz="1287" dirty="0"/>
              <a:t>网络节点</a:t>
            </a:r>
            <a:endParaRPr lang="en-US" altLang="zh-CN" sz="1287" dirty="0"/>
          </a:p>
          <a:p>
            <a:pPr>
              <a:lnSpc>
                <a:spcPts val="2160"/>
              </a:lnSpc>
            </a:pPr>
            <a:endParaRPr lang="en-US" altLang="zh-CN" sz="1400" dirty="0"/>
          </a:p>
          <a:p>
            <a:pPr>
              <a:lnSpc>
                <a:spcPts val="2160"/>
              </a:lnSpc>
            </a:pPr>
            <a:r>
              <a:rPr lang="zh-CN" altLang="en-US" sz="1400" dirty="0"/>
              <a:t>如何部署</a:t>
            </a:r>
            <a:r>
              <a:rPr lang="en-US" altLang="zh-CN" sz="1400" dirty="0"/>
              <a:t>——DevOps</a:t>
            </a:r>
            <a:r>
              <a:rPr lang="zh-CN" altLang="en-US" sz="1400" dirty="0"/>
              <a:t>理念</a:t>
            </a:r>
            <a:endParaRPr lang="en-US" altLang="zh-CN" sz="1400" dirty="0"/>
          </a:p>
          <a:p>
            <a:pPr>
              <a:lnSpc>
                <a:spcPts val="2160"/>
              </a:lnSpc>
            </a:pPr>
            <a:endParaRPr lang="en-US" altLang="zh-CN" sz="1400" dirty="0"/>
          </a:p>
          <a:p>
            <a:pPr>
              <a:lnSpc>
                <a:spcPts val="2160"/>
              </a:lnSpc>
            </a:pPr>
            <a:r>
              <a:rPr lang="zh-CN" altLang="en-US" sz="1400" dirty="0"/>
              <a:t>推荐自行了解的其他关键问题</a:t>
            </a:r>
            <a:endParaRPr lang="en-US" altLang="zh-CN" sz="1400" dirty="0"/>
          </a:p>
          <a:p>
            <a:pPr lvl="1">
              <a:lnSpc>
                <a:spcPts val="2160"/>
              </a:lnSpc>
            </a:pPr>
            <a:r>
              <a:rPr lang="zh-CN" altLang="en-US" sz="1287" dirty="0"/>
              <a:t>对象存储、文件共享如何架构？如何与云控制节点、计算节点、网络节点交互？</a:t>
            </a:r>
            <a:endParaRPr lang="en-US" altLang="zh-CN" sz="1287" dirty="0"/>
          </a:p>
          <a:p>
            <a:pPr lvl="1">
              <a:lnSpc>
                <a:spcPts val="2160"/>
              </a:lnSpc>
            </a:pPr>
            <a:r>
              <a:rPr lang="zh-CN" altLang="en-US" sz="1287" dirty="0"/>
              <a:t>虚拟机如何访问外网？</a:t>
            </a:r>
            <a:endParaRPr lang="en-US" altLang="zh-CN" sz="1287" dirty="0"/>
          </a:p>
          <a:p>
            <a:pPr lvl="1">
              <a:lnSpc>
                <a:spcPts val="2160"/>
              </a:lnSpc>
            </a:pPr>
            <a:r>
              <a:rPr lang="zh-CN" altLang="en-US" sz="1287" dirty="0"/>
              <a:t>外网如何访问虚拟机？</a:t>
            </a:r>
            <a:endParaRPr lang="en-US" altLang="zh-CN" sz="1287" dirty="0"/>
          </a:p>
        </p:txBody>
      </p:sp>
      <p:sp>
        <p:nvSpPr>
          <p:cNvPr id="4" name="灯片编号占位符 3"/>
          <p:cNvSpPr>
            <a:spLocks noGrp="1"/>
          </p:cNvSpPr>
          <p:nvPr>
            <p:ph type="sldNum" sz="quarter" idx="12"/>
          </p:nvPr>
        </p:nvSpPr>
        <p:spPr/>
        <p:txBody>
          <a:bodyPr/>
          <a:lstStyle/>
          <a:p>
            <a:fld id="{BABF2E31-B6D9-4E75-B361-BBD7240E05ED}" type="slidenum">
              <a:rPr lang="zh-CN" altLang="en-US" smtClean="0"/>
              <a:t>47</a:t>
            </a:fld>
            <a:endParaRPr lang="zh-CN" altLang="en-US"/>
          </a:p>
        </p:txBody>
      </p:sp>
      <p:sp>
        <p:nvSpPr>
          <p:cNvPr id="5" name="文本框 4"/>
          <p:cNvSpPr txBox="1"/>
          <p:nvPr/>
        </p:nvSpPr>
        <p:spPr>
          <a:xfrm>
            <a:off x="5074840" y="2142836"/>
            <a:ext cx="3278909" cy="1477328"/>
          </a:xfrm>
          <a:prstGeom prst="rect">
            <a:avLst/>
          </a:prstGeom>
          <a:solidFill>
            <a:srgbClr val="FF6600"/>
          </a:solidFill>
        </p:spPr>
        <p:txBody>
          <a:bodyPr wrap="square" rtlCol="0">
            <a:spAutoFit/>
          </a:bodyPr>
          <a:lstStyle/>
          <a:p>
            <a:r>
              <a:rPr lang="zh-CN" altLang="en-US" dirty="0">
                <a:solidFill>
                  <a:schemeClr val="bg1"/>
                </a:solidFill>
              </a:rPr>
              <a:t>其他内容：</a:t>
            </a:r>
            <a:endParaRPr lang="en-US" altLang="zh-CN" dirty="0">
              <a:solidFill>
                <a:schemeClr val="bg1"/>
              </a:solidFill>
            </a:endParaRPr>
          </a:p>
          <a:p>
            <a:r>
              <a:rPr lang="en-US" altLang="zh-CN" dirty="0">
                <a:solidFill>
                  <a:schemeClr val="bg1"/>
                </a:solidFill>
              </a:rPr>
              <a:t>OpenStack</a:t>
            </a:r>
            <a:r>
              <a:rPr lang="zh-CN" altLang="en-US" dirty="0">
                <a:solidFill>
                  <a:schemeClr val="bg1"/>
                </a:solidFill>
              </a:rPr>
              <a:t>的高可用和容错机制</a:t>
            </a:r>
            <a:endParaRPr lang="en-US" altLang="zh-CN" dirty="0">
              <a:solidFill>
                <a:schemeClr val="bg1"/>
              </a:solidFill>
            </a:endParaRPr>
          </a:p>
          <a:p>
            <a:r>
              <a:rPr lang="en-US" altLang="zh-CN" dirty="0">
                <a:solidFill>
                  <a:schemeClr val="bg1"/>
                </a:solidFill>
              </a:rPr>
              <a:t>OpenStack</a:t>
            </a:r>
            <a:r>
              <a:rPr lang="zh-CN" altLang="en-US" dirty="0">
                <a:solidFill>
                  <a:schemeClr val="bg1"/>
                </a:solidFill>
              </a:rPr>
              <a:t>集群监控和故障排查</a:t>
            </a:r>
            <a:endParaRPr lang="en-US" altLang="zh-CN" dirty="0">
              <a:solidFill>
                <a:schemeClr val="bg1"/>
              </a:solidFill>
            </a:endParaRPr>
          </a:p>
          <a:p>
            <a:r>
              <a:rPr lang="en-US" altLang="zh-CN" dirty="0">
                <a:solidFill>
                  <a:schemeClr val="bg1"/>
                </a:solidFill>
              </a:rPr>
              <a:t>OpenStack ELK</a:t>
            </a:r>
            <a:r>
              <a:rPr lang="zh-CN" altLang="en-US" dirty="0">
                <a:solidFill>
                  <a:schemeClr val="bg1"/>
                </a:solidFill>
              </a:rPr>
              <a:t>日志处理系统</a:t>
            </a:r>
            <a:endParaRPr lang="en-US" altLang="zh-CN" dirty="0">
              <a:solidFill>
                <a:schemeClr val="bg1"/>
              </a:solidFill>
            </a:endParaRPr>
          </a:p>
          <a:p>
            <a:r>
              <a:rPr lang="en-US" altLang="zh-CN" dirty="0">
                <a:solidFill>
                  <a:schemeClr val="bg1"/>
                </a:solidFill>
              </a:rPr>
              <a:t>OpenStack</a:t>
            </a:r>
            <a:r>
              <a:rPr lang="zh-CN" altLang="en-US" dirty="0">
                <a:solidFill>
                  <a:schemeClr val="bg1"/>
                </a:solidFill>
              </a:rPr>
              <a:t>基准测试和性能调优</a:t>
            </a:r>
          </a:p>
        </p:txBody>
      </p:sp>
    </p:spTree>
    <p:extLst>
      <p:ext uri="{BB962C8B-B14F-4D97-AF65-F5344CB8AC3E}">
        <p14:creationId xmlns:p14="http://schemas.microsoft.com/office/powerpoint/2010/main" val="2208101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53822" y="2096499"/>
            <a:ext cx="5836356" cy="2062103"/>
          </a:xfrm>
          <a:prstGeom prst="rect">
            <a:avLst/>
          </a:prstGeom>
        </p:spPr>
        <p:txBody>
          <a:bodyPr wrap="square">
            <a:spAutoFit/>
          </a:bodyPr>
          <a:lstStyle/>
          <a:p>
            <a:pPr algn="ctr"/>
            <a:r>
              <a:rPr lang="zh-CN" altLang="en-US" sz="5000" b="1" dirty="0">
                <a:solidFill>
                  <a:srgbClr val="6F0E6F"/>
                </a:solidFill>
                <a:latin typeface="微软雅黑" panose="020B0503020204020204" pitchFamily="34" charset="-122"/>
                <a:ea typeface="微软雅黑" panose="020B0503020204020204" pitchFamily="34" charset="-122"/>
                <a:cs typeface="+mj-cs"/>
              </a:rPr>
              <a:t>谢 谢</a:t>
            </a:r>
          </a:p>
          <a:p>
            <a:pPr algn="ctr"/>
            <a:endParaRPr lang="en-US" altLang="zh-CN" sz="5000" b="1" dirty="0">
              <a:solidFill>
                <a:srgbClr val="6F0E6F"/>
              </a:solidFill>
              <a:latin typeface="微软雅黑" panose="020B0503020204020204" pitchFamily="34" charset="-122"/>
              <a:ea typeface="微软雅黑" panose="020B0503020204020204" pitchFamily="34" charset="-122"/>
              <a:cs typeface="+mj-cs"/>
            </a:endParaRPr>
          </a:p>
          <a:p>
            <a:pPr algn="ctr"/>
            <a:r>
              <a:rPr lang="zh-CN" altLang="en-US"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费彝民楼</a:t>
            </a:r>
            <a:r>
              <a:rPr lang="en-US" altLang="zh-CN"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917</a:t>
            </a:r>
            <a:endParaRPr lang="en-US" altLang="zh-CN" sz="32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endParaRPr>
          </a:p>
        </p:txBody>
      </p:sp>
      <p:grpSp>
        <p:nvGrpSpPr>
          <p:cNvPr id="7" name="组合 6"/>
          <p:cNvGrpSpPr>
            <a:grpSpLocks noChangeAspect="1"/>
          </p:cNvGrpSpPr>
          <p:nvPr/>
        </p:nvGrpSpPr>
        <p:grpSpPr>
          <a:xfrm>
            <a:off x="3672000" y="6119714"/>
            <a:ext cx="1800000" cy="566345"/>
            <a:chOff x="2046962" y="6014881"/>
            <a:chExt cx="2288359" cy="720000"/>
          </a:xfrm>
        </p:grpSpPr>
        <p:pic>
          <p:nvPicPr>
            <p:cNvPr id="8"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9"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
        <p:nvSpPr>
          <p:cNvPr id="2" name="灯片编号占位符 1"/>
          <p:cNvSpPr>
            <a:spLocks noGrp="1"/>
          </p:cNvSpPr>
          <p:nvPr>
            <p:ph type="sldNum" sz="quarter" idx="12"/>
          </p:nvPr>
        </p:nvSpPr>
        <p:spPr/>
        <p:txBody>
          <a:bodyPr/>
          <a:lstStyle/>
          <a:p>
            <a:fld id="{02AE1E35-F495-4665-8CB0-CDD28443F6EA}" type="slidenum">
              <a:rPr lang="zh-CN" altLang="en-US" smtClean="0"/>
              <a:t>48</a:t>
            </a:fld>
            <a:endParaRPr lang="zh-CN" altLang="en-US"/>
          </a:p>
        </p:txBody>
      </p:sp>
    </p:spTree>
    <p:extLst>
      <p:ext uri="{BB962C8B-B14F-4D97-AF65-F5344CB8AC3E}">
        <p14:creationId xmlns:p14="http://schemas.microsoft.com/office/powerpoint/2010/main" val="1494760767"/>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7" name="内容占位符 2"/>
          <p:cNvSpPr txBox="1">
            <a:spLocks/>
          </p:cNvSpPr>
          <p:nvPr/>
        </p:nvSpPr>
        <p:spPr>
          <a:xfrm>
            <a:off x="4222750" y="1308100"/>
            <a:ext cx="3907748" cy="4811504"/>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200"/>
              </a:lnSpc>
            </a:pPr>
            <a:r>
              <a:rPr lang="zh-CN" altLang="en-US" sz="1500" dirty="0"/>
              <a:t>简介</a:t>
            </a:r>
            <a:endParaRPr lang="en-US" altLang="zh-CN" sz="1500" dirty="0"/>
          </a:p>
          <a:p>
            <a:pPr lvl="1">
              <a:lnSpc>
                <a:spcPts val="2200"/>
              </a:lnSpc>
            </a:pPr>
            <a:r>
              <a:rPr lang="zh-CN" altLang="en-US" sz="1387" dirty="0"/>
              <a:t>概述</a:t>
            </a:r>
            <a:endParaRPr lang="en-US" altLang="zh-CN" sz="1387" dirty="0"/>
          </a:p>
          <a:p>
            <a:pPr lvl="1">
              <a:lnSpc>
                <a:spcPts val="2200"/>
              </a:lnSpc>
            </a:pPr>
            <a:r>
              <a:rPr lang="zh-CN" altLang="en-US" sz="1387" dirty="0"/>
              <a:t>设计理念</a:t>
            </a:r>
            <a:endParaRPr lang="en-US" altLang="zh-CN" sz="1387" dirty="0"/>
          </a:p>
          <a:p>
            <a:pPr lvl="1">
              <a:lnSpc>
                <a:spcPts val="2200"/>
              </a:lnSpc>
            </a:pPr>
            <a:r>
              <a:rPr lang="zh-CN" altLang="en-US" sz="1387" dirty="0"/>
              <a:t>参考架构：虚拟机创建过程</a:t>
            </a:r>
            <a:endParaRPr lang="en-US" altLang="zh-CN" sz="1387" dirty="0"/>
          </a:p>
          <a:p>
            <a:pPr lvl="1">
              <a:lnSpc>
                <a:spcPts val="2200"/>
              </a:lnSpc>
            </a:pPr>
            <a:r>
              <a:rPr lang="zh-CN" altLang="en-US" sz="1387" dirty="0"/>
              <a:t>从架构设计到物理部署</a:t>
            </a:r>
            <a:endParaRPr lang="en-US" altLang="zh-CN" sz="1387" dirty="0"/>
          </a:p>
          <a:p>
            <a:pPr>
              <a:lnSpc>
                <a:spcPts val="2200"/>
              </a:lnSpc>
            </a:pPr>
            <a:r>
              <a:rPr lang="zh-CN" altLang="en-US" sz="1500" dirty="0"/>
              <a:t>部署</a:t>
            </a:r>
            <a:endParaRPr lang="en-US" altLang="zh-CN" sz="1500" dirty="0"/>
          </a:p>
          <a:p>
            <a:pPr lvl="1">
              <a:lnSpc>
                <a:spcPts val="2200"/>
              </a:lnSpc>
            </a:pPr>
            <a:r>
              <a:rPr lang="en-US" altLang="zh-CN" sz="1387" dirty="0"/>
              <a:t>DevOps</a:t>
            </a:r>
          </a:p>
          <a:p>
            <a:pPr lvl="1">
              <a:lnSpc>
                <a:spcPts val="2200"/>
              </a:lnSpc>
            </a:pPr>
            <a:r>
              <a:rPr lang="en-US" altLang="zh-CN" sz="1387" dirty="0"/>
              <a:t>OpenStack</a:t>
            </a:r>
            <a:r>
              <a:rPr lang="zh-CN" altLang="en-US" sz="1387" dirty="0"/>
              <a:t>和</a:t>
            </a:r>
            <a:r>
              <a:rPr lang="en-US" altLang="zh-CN" sz="1387" dirty="0"/>
              <a:t>DevOps</a:t>
            </a:r>
          </a:p>
          <a:p>
            <a:pPr>
              <a:lnSpc>
                <a:spcPts val="2200"/>
              </a:lnSpc>
            </a:pPr>
            <a:r>
              <a:rPr lang="zh-CN" altLang="en-US" sz="1500" dirty="0"/>
              <a:t>云控制器</a:t>
            </a:r>
            <a:endParaRPr lang="en-US" altLang="zh-CN" sz="1500" dirty="0"/>
          </a:p>
          <a:p>
            <a:pPr lvl="1">
              <a:lnSpc>
                <a:spcPts val="2200"/>
              </a:lnSpc>
            </a:pPr>
            <a:r>
              <a:rPr lang="en-US" altLang="zh-CN" sz="1387" dirty="0"/>
              <a:t>Keystone</a:t>
            </a:r>
            <a:r>
              <a:rPr lang="zh-CN" altLang="en-US" sz="1387" dirty="0"/>
              <a:t>、</a:t>
            </a:r>
            <a:r>
              <a:rPr lang="en-US" altLang="zh-CN" sz="1387" dirty="0"/>
              <a:t>Nova</a:t>
            </a:r>
            <a:r>
              <a:rPr lang="zh-CN" altLang="en-US" sz="1387" dirty="0"/>
              <a:t>及其他服务</a:t>
            </a:r>
            <a:endParaRPr lang="en-US" altLang="zh-CN" sz="1387" dirty="0"/>
          </a:p>
          <a:p>
            <a:pPr>
              <a:lnSpc>
                <a:spcPts val="2200"/>
              </a:lnSpc>
            </a:pPr>
            <a:r>
              <a:rPr lang="zh-CN" altLang="en-US" sz="1500" dirty="0"/>
              <a:t>计算节点</a:t>
            </a:r>
            <a:endParaRPr lang="en-US" altLang="zh-CN" sz="1500" dirty="0"/>
          </a:p>
          <a:p>
            <a:pPr lvl="1">
              <a:lnSpc>
                <a:spcPts val="2200"/>
              </a:lnSpc>
            </a:pPr>
            <a:r>
              <a:rPr lang="en-US" altLang="zh-CN" sz="1387" dirty="0"/>
              <a:t>Hypervisor</a:t>
            </a:r>
            <a:r>
              <a:rPr lang="zh-CN" altLang="en-US" sz="1387" dirty="0"/>
              <a:t>、</a:t>
            </a:r>
            <a:r>
              <a:rPr lang="en-US" altLang="zh-CN" sz="1387" dirty="0"/>
              <a:t>Magnum</a:t>
            </a:r>
          </a:p>
          <a:p>
            <a:pPr>
              <a:lnSpc>
                <a:spcPts val="2200"/>
              </a:lnSpc>
            </a:pPr>
            <a:r>
              <a:rPr lang="zh-CN" altLang="en-US" sz="1500" dirty="0"/>
              <a:t>存储节点</a:t>
            </a:r>
            <a:r>
              <a:rPr lang="en-US" altLang="zh-CN" sz="1500" dirty="0"/>
              <a:t>-Cinder</a:t>
            </a:r>
          </a:p>
          <a:p>
            <a:pPr>
              <a:lnSpc>
                <a:spcPts val="2200"/>
              </a:lnSpc>
            </a:pPr>
            <a:r>
              <a:rPr lang="zh-CN" altLang="en-US" sz="1500" dirty="0"/>
              <a:t>网络节点</a:t>
            </a:r>
            <a:r>
              <a:rPr lang="en-US" altLang="zh-CN" sz="1500" dirty="0"/>
              <a:t>-Neutron</a:t>
            </a:r>
          </a:p>
          <a:p>
            <a:pPr>
              <a:lnSpc>
                <a:spcPts val="2200"/>
              </a:lnSpc>
            </a:pPr>
            <a:endParaRPr lang="zh-CN" altLang="en-US" dirty="0"/>
          </a:p>
        </p:txBody>
      </p:sp>
      <p:sp>
        <p:nvSpPr>
          <p:cNvPr id="8" name="灯片编号占位符 7"/>
          <p:cNvSpPr>
            <a:spLocks noGrp="1"/>
          </p:cNvSpPr>
          <p:nvPr>
            <p:ph type="sldNum" sz="quarter" idx="12"/>
          </p:nvPr>
        </p:nvSpPr>
        <p:spPr/>
        <p:txBody>
          <a:bodyPr/>
          <a:lstStyle/>
          <a:p>
            <a:fld id="{BABF2E31-B6D9-4E75-B361-BBD7240E05ED}" type="slidenum">
              <a:rPr lang="zh-CN" altLang="en-US" smtClean="0"/>
              <a:t>5</a:t>
            </a:fld>
            <a:endParaRPr lang="zh-CN" altLang="en-US"/>
          </a:p>
        </p:txBody>
      </p:sp>
    </p:spTree>
    <p:extLst>
      <p:ext uri="{BB962C8B-B14F-4D97-AF65-F5344CB8AC3E}">
        <p14:creationId xmlns:p14="http://schemas.microsoft.com/office/powerpoint/2010/main" val="99468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7">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概述</a:t>
            </a:r>
          </a:p>
        </p:txBody>
      </p:sp>
      <p:sp>
        <p:nvSpPr>
          <p:cNvPr id="3" name="内容占位符 2"/>
          <p:cNvSpPr>
            <a:spLocks noGrp="1"/>
          </p:cNvSpPr>
          <p:nvPr>
            <p:ph idx="1"/>
          </p:nvPr>
        </p:nvSpPr>
        <p:spPr/>
        <p:txBody>
          <a:bodyPr>
            <a:normAutofit/>
          </a:bodyPr>
          <a:lstStyle/>
          <a:p>
            <a:pPr>
              <a:lnSpc>
                <a:spcPts val="2160"/>
              </a:lnSpc>
            </a:pPr>
            <a:r>
              <a:rPr lang="zh-CN" altLang="en-US" sz="1400" dirty="0"/>
              <a:t>用</a:t>
            </a:r>
            <a:r>
              <a:rPr lang="en-US" altLang="zh-CN" sz="1400" dirty="0"/>
              <a:t>OpenStack</a:t>
            </a:r>
            <a:r>
              <a:rPr lang="zh-CN" altLang="en-US" sz="1400" dirty="0"/>
              <a:t>易于构建虚拟计算或存储服务的云，既可以为公有云、私有云，也可以为大云、小云提供可扩展、灵活的云计算。</a:t>
            </a:r>
            <a:endParaRPr lang="en-US" altLang="zh-CN" sz="1400" dirty="0"/>
          </a:p>
          <a:p>
            <a:pPr>
              <a:lnSpc>
                <a:spcPts val="2160"/>
              </a:lnSpc>
            </a:pPr>
            <a:r>
              <a:rPr lang="en-US" altLang="zh-CN" sz="1400" dirty="0"/>
              <a:t>OpenStack</a:t>
            </a:r>
            <a:r>
              <a:rPr lang="zh-CN" altLang="en-US" sz="1400" dirty="0"/>
              <a:t>是一个管理计算、存储和网络资源的数据中心云计算开放平台，通过一个仪表板，为管理员提供了所有的管理控制，</a:t>
            </a:r>
            <a:r>
              <a:rPr lang="zh-CN" altLang="en-US" sz="1400" dirty="0">
                <a:solidFill>
                  <a:srgbClr val="FF0000"/>
                </a:solidFill>
              </a:rPr>
              <a:t>同时通过</a:t>
            </a:r>
            <a:r>
              <a:rPr lang="en-US" altLang="zh-CN" sz="1400" dirty="0">
                <a:solidFill>
                  <a:srgbClr val="FF0000"/>
                </a:solidFill>
              </a:rPr>
              <a:t>Web</a:t>
            </a:r>
            <a:r>
              <a:rPr lang="zh-CN" altLang="en-US" sz="1400" dirty="0">
                <a:solidFill>
                  <a:srgbClr val="FF0000"/>
                </a:solidFill>
              </a:rPr>
              <a:t>界面为其用户提供资源</a:t>
            </a:r>
            <a:r>
              <a:rPr lang="zh-CN" altLang="en-US" sz="1400" dirty="0"/>
              <a:t>。</a:t>
            </a:r>
          </a:p>
          <a:p>
            <a:pPr>
              <a:lnSpc>
                <a:spcPts val="2160"/>
              </a:lnSpc>
            </a:pPr>
            <a:r>
              <a:rPr lang="en-US" altLang="zh-CN" sz="1400" dirty="0"/>
              <a:t>Rackspace</a:t>
            </a:r>
            <a:r>
              <a:rPr lang="zh-CN" altLang="en-US" sz="1400" dirty="0"/>
              <a:t>公司的“云文件”平台</a:t>
            </a:r>
            <a:r>
              <a:rPr lang="en-US" altLang="zh-CN" sz="1400" dirty="0"/>
              <a:t>Swift+</a:t>
            </a:r>
            <a:r>
              <a:rPr lang="zh-CN" altLang="en-US" sz="1400" dirty="0"/>
              <a:t>美国宇航局</a:t>
            </a:r>
            <a:r>
              <a:rPr lang="en-US" altLang="zh-CN" sz="1400" dirty="0"/>
              <a:t>NASA</a:t>
            </a:r>
            <a:r>
              <a:rPr lang="zh-CN" altLang="en-US" sz="1400" dirty="0"/>
              <a:t>“星云”平台</a:t>
            </a:r>
            <a:r>
              <a:rPr lang="en-US" altLang="zh-CN" sz="1400" dirty="0"/>
              <a:t>Nova</a:t>
            </a:r>
            <a:endParaRPr lang="zh-CN" altLang="en-US" sz="1400" dirty="0"/>
          </a:p>
        </p:txBody>
      </p:sp>
      <p:grpSp>
        <p:nvGrpSpPr>
          <p:cNvPr id="16" name="组合 15"/>
          <p:cNvGrpSpPr/>
          <p:nvPr/>
        </p:nvGrpSpPr>
        <p:grpSpPr>
          <a:xfrm>
            <a:off x="1198463" y="3302570"/>
            <a:ext cx="6745495" cy="2935406"/>
            <a:chOff x="366505" y="1358900"/>
            <a:chExt cx="8451741" cy="4567356"/>
          </a:xfrm>
        </p:grpSpPr>
        <p:sp>
          <p:nvSpPr>
            <p:cNvPr id="4" name="矩形 3"/>
            <p:cNvSpPr/>
            <p:nvPr/>
          </p:nvSpPr>
          <p:spPr>
            <a:xfrm>
              <a:off x="366505" y="2971601"/>
              <a:ext cx="2501900" cy="430998"/>
            </a:xfrm>
            <a:prstGeom prst="rect">
              <a:avLst/>
            </a:prstGeom>
            <a:solidFill>
              <a:schemeClr val="tx1">
                <a:lumMod val="75000"/>
                <a:lumOff val="25000"/>
              </a:schemeClr>
            </a:solidFill>
          </p:spPr>
          <p:txBody>
            <a:bodyPr wrap="square">
              <a:spAutoFit/>
            </a:bodyPr>
            <a:lstStyle/>
            <a:p>
              <a:pPr algn="ctr"/>
              <a:r>
                <a:rPr lang="zh-CN" altLang="en-US" sz="1200" dirty="0">
                  <a:solidFill>
                    <a:schemeClr val="bg1"/>
                  </a:solidFill>
                </a:rPr>
                <a:t>计算资源管理</a:t>
              </a:r>
            </a:p>
          </p:txBody>
        </p:sp>
        <p:sp>
          <p:nvSpPr>
            <p:cNvPr id="5" name="矩形 4"/>
            <p:cNvSpPr/>
            <p:nvPr/>
          </p:nvSpPr>
          <p:spPr>
            <a:xfrm>
              <a:off x="3283100" y="2971601"/>
              <a:ext cx="2501900" cy="430998"/>
            </a:xfrm>
            <a:prstGeom prst="rect">
              <a:avLst/>
            </a:prstGeom>
            <a:solidFill>
              <a:schemeClr val="tx1">
                <a:lumMod val="75000"/>
                <a:lumOff val="25000"/>
              </a:schemeClr>
            </a:solidFill>
          </p:spPr>
          <p:txBody>
            <a:bodyPr wrap="square">
              <a:spAutoFit/>
            </a:bodyPr>
            <a:lstStyle/>
            <a:p>
              <a:pPr algn="ctr"/>
              <a:r>
                <a:rPr lang="zh-CN" altLang="en-US" sz="1200" dirty="0">
                  <a:solidFill>
                    <a:schemeClr val="bg1"/>
                  </a:solidFill>
                </a:rPr>
                <a:t>存储资源管理</a:t>
              </a:r>
            </a:p>
          </p:txBody>
        </p:sp>
        <p:sp>
          <p:nvSpPr>
            <p:cNvPr id="6" name="矩形 5"/>
            <p:cNvSpPr/>
            <p:nvPr/>
          </p:nvSpPr>
          <p:spPr>
            <a:xfrm>
              <a:off x="6229350" y="2952236"/>
              <a:ext cx="2501900" cy="430998"/>
            </a:xfrm>
            <a:prstGeom prst="rect">
              <a:avLst/>
            </a:prstGeom>
            <a:solidFill>
              <a:schemeClr val="tx1">
                <a:lumMod val="75000"/>
                <a:lumOff val="25000"/>
              </a:schemeClr>
            </a:solidFill>
          </p:spPr>
          <p:txBody>
            <a:bodyPr wrap="square">
              <a:spAutoFit/>
            </a:bodyPr>
            <a:lstStyle/>
            <a:p>
              <a:pPr algn="ctr"/>
              <a:r>
                <a:rPr lang="zh-CN" altLang="en-US" sz="1200">
                  <a:solidFill>
                    <a:schemeClr val="bg1"/>
                  </a:solidFill>
                </a:rPr>
                <a:t>网络资源管理</a:t>
              </a:r>
            </a:p>
          </p:txBody>
        </p:sp>
        <p:pic>
          <p:nvPicPr>
            <p:cNvPr id="7" name="Picture 14" descr="C:\Users\Administrator\Desktop\tu\pngicon-13\png-1282.png"/>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829338" y="160977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C:\Users\Administrator\Desktop\tu\pngicon-13\png-1277.png"/>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695470" y="160977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Administrator\Desktop\tu\pngicon-13\png-1256.png"/>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63207" y="160977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04050" y="3340933"/>
              <a:ext cx="2627338" cy="1867656"/>
            </a:xfrm>
            <a:prstGeom prst="rect">
              <a:avLst/>
            </a:prstGeom>
          </p:spPr>
          <p:txBody>
            <a:bodyPr wrap="square">
              <a:spAutoFit/>
            </a:bodyPr>
            <a:lstStyle/>
            <a:p>
              <a:pPr>
                <a:lnSpc>
                  <a:spcPct val="150000"/>
                </a:lnSpc>
              </a:pPr>
              <a:r>
                <a:rPr lang="en-US" altLang="zh-CN" sz="1200" dirty="0">
                  <a:solidFill>
                    <a:schemeClr val="tx1">
                      <a:lumMod val="75000"/>
                      <a:lumOff val="25000"/>
                    </a:schemeClr>
                  </a:solidFill>
                </a:rPr>
                <a:t>OpenStack</a:t>
              </a:r>
              <a:r>
                <a:rPr lang="zh-CN" altLang="en-US" sz="1200" dirty="0">
                  <a:solidFill>
                    <a:schemeClr val="tx1">
                      <a:lumMod val="75000"/>
                      <a:lumOff val="25000"/>
                    </a:schemeClr>
                  </a:solidFill>
                </a:rPr>
                <a:t>可以规划并管理大量虚拟机，从而允许企业或服务提供商按需提供计算资源</a:t>
              </a:r>
            </a:p>
          </p:txBody>
        </p:sp>
        <p:sp>
          <p:nvSpPr>
            <p:cNvPr id="11" name="矩形 10"/>
            <p:cNvSpPr/>
            <p:nvPr/>
          </p:nvSpPr>
          <p:spPr>
            <a:xfrm>
              <a:off x="3272928" y="3340933"/>
              <a:ext cx="2627888" cy="1436659"/>
            </a:xfrm>
            <a:prstGeom prst="rect">
              <a:avLst/>
            </a:prstGeom>
          </p:spPr>
          <p:txBody>
            <a:bodyPr wrap="square">
              <a:spAutoFit/>
            </a:bodyPr>
            <a:lstStyle/>
            <a:p>
              <a:pPr>
                <a:lnSpc>
                  <a:spcPct val="150000"/>
                </a:lnSpc>
              </a:pPr>
              <a:r>
                <a:rPr lang="en-US" altLang="zh-CN" sz="1200" dirty="0">
                  <a:solidFill>
                    <a:schemeClr val="tx1">
                      <a:lumMod val="75000"/>
                      <a:lumOff val="25000"/>
                    </a:schemeClr>
                  </a:solidFill>
                </a:rPr>
                <a:t>OpenStack</a:t>
              </a:r>
              <a:r>
                <a:rPr lang="zh-CN" altLang="en-US" sz="1200" dirty="0">
                  <a:solidFill>
                    <a:schemeClr val="tx1">
                      <a:lumMod val="75000"/>
                      <a:lumOff val="25000"/>
                    </a:schemeClr>
                  </a:solidFill>
                </a:rPr>
                <a:t>可以为云服务或云应用提供所需的对象及块存储资源</a:t>
              </a:r>
            </a:p>
          </p:txBody>
        </p:sp>
        <p:sp>
          <p:nvSpPr>
            <p:cNvPr id="12" name="矩形 11"/>
            <p:cNvSpPr/>
            <p:nvPr/>
          </p:nvSpPr>
          <p:spPr>
            <a:xfrm>
              <a:off x="6229350" y="3340933"/>
              <a:ext cx="2588896" cy="2298654"/>
            </a:xfrm>
            <a:prstGeom prst="rect">
              <a:avLst/>
            </a:prstGeom>
          </p:spPr>
          <p:txBody>
            <a:bodyPr wrap="square">
              <a:spAutoFit/>
            </a:bodyPr>
            <a:lstStyle/>
            <a:p>
              <a:pPr>
                <a:lnSpc>
                  <a:spcPct val="150000"/>
                </a:lnSpc>
              </a:pPr>
              <a:r>
                <a:rPr lang="en-US" altLang="zh-CN" sz="1200" dirty="0">
                  <a:solidFill>
                    <a:schemeClr val="tx1">
                      <a:lumMod val="75000"/>
                      <a:lumOff val="25000"/>
                    </a:schemeClr>
                  </a:solidFill>
                </a:rPr>
                <a:t>IP</a:t>
              </a:r>
              <a:r>
                <a:rPr lang="zh-CN" altLang="en-US" sz="1200" dirty="0">
                  <a:solidFill>
                    <a:schemeClr val="tx1">
                      <a:lumMod val="75000"/>
                      <a:lumOff val="25000"/>
                    </a:schemeClr>
                  </a:solidFill>
                </a:rPr>
                <a:t>地址的数量、路由配置、安全规则将爆炸式增长；传统的网络管理技术无法真正高扩展、高自动化地管理下一代网络</a:t>
              </a:r>
            </a:p>
          </p:txBody>
        </p:sp>
        <p:sp>
          <p:nvSpPr>
            <p:cNvPr id="13" name="圆角矩形 12"/>
            <p:cNvSpPr/>
            <p:nvPr/>
          </p:nvSpPr>
          <p:spPr>
            <a:xfrm>
              <a:off x="366505" y="1358900"/>
              <a:ext cx="2501900" cy="4567356"/>
            </a:xfrm>
            <a:prstGeom prst="roundRect">
              <a:avLst>
                <a:gd name="adj" fmla="val 6007"/>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 name="圆角矩形 13"/>
            <p:cNvSpPr/>
            <p:nvPr/>
          </p:nvSpPr>
          <p:spPr>
            <a:xfrm>
              <a:off x="3278751" y="1358900"/>
              <a:ext cx="2501900" cy="4567356"/>
            </a:xfrm>
            <a:prstGeom prst="roundRect">
              <a:avLst>
                <a:gd name="adj" fmla="val 6007"/>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圆角矩形 14"/>
            <p:cNvSpPr/>
            <p:nvPr/>
          </p:nvSpPr>
          <p:spPr>
            <a:xfrm>
              <a:off x="6229350" y="1358900"/>
              <a:ext cx="2501900" cy="4567356"/>
            </a:xfrm>
            <a:prstGeom prst="roundRect">
              <a:avLst>
                <a:gd name="adj" fmla="val 6007"/>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7" name="灯片编号占位符 16"/>
          <p:cNvSpPr>
            <a:spLocks noGrp="1"/>
          </p:cNvSpPr>
          <p:nvPr>
            <p:ph type="sldNum" sz="quarter" idx="12"/>
          </p:nvPr>
        </p:nvSpPr>
        <p:spPr/>
        <p:txBody>
          <a:bodyPr/>
          <a:lstStyle/>
          <a:p>
            <a:fld id="{BABF2E31-B6D9-4E75-B361-BBD7240E05ED}" type="slidenum">
              <a:rPr lang="zh-CN" altLang="en-US" smtClean="0"/>
              <a:t>6</a:t>
            </a:fld>
            <a:endParaRPr lang="zh-CN" altLang="en-US"/>
          </a:p>
        </p:txBody>
      </p:sp>
    </p:spTree>
    <p:extLst>
      <p:ext uri="{BB962C8B-B14F-4D97-AF65-F5344CB8AC3E}">
        <p14:creationId xmlns:p14="http://schemas.microsoft.com/office/powerpoint/2010/main" val="3103094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设计理念</a:t>
            </a:r>
          </a:p>
        </p:txBody>
      </p:sp>
      <p:sp>
        <p:nvSpPr>
          <p:cNvPr id="3" name="内容占位符 2"/>
          <p:cNvSpPr>
            <a:spLocks noGrp="1"/>
          </p:cNvSpPr>
          <p:nvPr>
            <p:ph idx="1"/>
          </p:nvPr>
        </p:nvSpPr>
        <p:spPr/>
        <p:txBody>
          <a:bodyPr>
            <a:normAutofit/>
          </a:bodyPr>
          <a:lstStyle/>
          <a:p>
            <a:pPr>
              <a:lnSpc>
                <a:spcPts val="2160"/>
              </a:lnSpc>
            </a:pPr>
            <a:r>
              <a:rPr lang="zh-CN" altLang="en-US" sz="1400" dirty="0"/>
              <a:t>开放：任何个人、企业、组织、政府机构，只要遵循相关开源协议，都可以使用、拿到源代码</a:t>
            </a:r>
            <a:endParaRPr lang="en-US" altLang="zh-CN" sz="1400" dirty="0"/>
          </a:p>
          <a:p>
            <a:pPr>
              <a:lnSpc>
                <a:spcPts val="2160"/>
              </a:lnSpc>
            </a:pPr>
            <a:r>
              <a:rPr lang="zh-CN" altLang="en-US" sz="1400" dirty="0"/>
              <a:t>灵活：带来可以定制的好处，不会因为某一个组件的原因受到限制</a:t>
            </a:r>
            <a:endParaRPr lang="en-US" altLang="zh-CN" sz="1400" dirty="0"/>
          </a:p>
          <a:p>
            <a:pPr>
              <a:lnSpc>
                <a:spcPts val="2160"/>
              </a:lnSpc>
            </a:pPr>
            <a:r>
              <a:rPr lang="zh-CN" altLang="en-US" sz="1400" dirty="0"/>
              <a:t>可扩展：因为是相互独立的项目，可以自己解决可扩展的问题</a:t>
            </a:r>
          </a:p>
        </p:txBody>
      </p:sp>
      <p:sp>
        <p:nvSpPr>
          <p:cNvPr id="17" name="灯片编号占位符 16"/>
          <p:cNvSpPr>
            <a:spLocks noGrp="1"/>
          </p:cNvSpPr>
          <p:nvPr>
            <p:ph type="sldNum" sz="quarter" idx="12"/>
          </p:nvPr>
        </p:nvSpPr>
        <p:spPr/>
        <p:txBody>
          <a:bodyPr/>
          <a:lstStyle/>
          <a:p>
            <a:fld id="{BABF2E31-B6D9-4E75-B361-BBD7240E05ED}" type="slidenum">
              <a:rPr lang="zh-CN" altLang="en-US" smtClean="0"/>
              <a:t>7</a:t>
            </a:fld>
            <a:endParaRPr lang="zh-CN" altLang="en-US"/>
          </a:p>
        </p:txBody>
      </p:sp>
      <p:pic>
        <p:nvPicPr>
          <p:cNvPr id="18" name="图片 17">
            <a:extLst>
              <a:ext uri="{FF2B5EF4-FFF2-40B4-BE49-F238E27FC236}">
                <a16:creationId xmlns:a16="http://schemas.microsoft.com/office/drawing/2014/main" id="{2CBF99E2-C805-4DEA-976C-7410CBF16E28}"/>
              </a:ext>
            </a:extLst>
          </p:cNvPr>
          <p:cNvPicPr>
            <a:picLocks noChangeAspect="1"/>
          </p:cNvPicPr>
          <p:nvPr/>
        </p:nvPicPr>
        <p:blipFill>
          <a:blip r:embed="rId2"/>
          <a:stretch>
            <a:fillRect/>
          </a:stretch>
        </p:blipFill>
        <p:spPr>
          <a:xfrm>
            <a:off x="846359" y="2596715"/>
            <a:ext cx="7449704" cy="3360088"/>
          </a:xfrm>
          <a:prstGeom prst="rect">
            <a:avLst/>
          </a:prstGeom>
        </p:spPr>
      </p:pic>
    </p:spTree>
    <p:extLst>
      <p:ext uri="{BB962C8B-B14F-4D97-AF65-F5344CB8AC3E}">
        <p14:creationId xmlns:p14="http://schemas.microsoft.com/office/powerpoint/2010/main" val="95097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t>简介</a:t>
            </a:r>
            <a:r>
              <a:rPr lang="en-US" altLang="zh-CN" sz="2700" dirty="0"/>
              <a:t>——</a:t>
            </a:r>
            <a:r>
              <a:rPr lang="zh-CN" altLang="en-US" sz="2700" dirty="0"/>
              <a:t>参考架构</a:t>
            </a:r>
          </a:p>
        </p:txBody>
      </p:sp>
      <p:sp>
        <p:nvSpPr>
          <p:cNvPr id="3" name="内容占位符 2"/>
          <p:cNvSpPr>
            <a:spLocks noGrp="1"/>
          </p:cNvSpPr>
          <p:nvPr>
            <p:ph idx="1"/>
          </p:nvPr>
        </p:nvSpPr>
        <p:spPr>
          <a:xfrm>
            <a:off x="420456" y="1188138"/>
            <a:ext cx="4723044" cy="5183188"/>
          </a:xfrm>
        </p:spPr>
        <p:txBody>
          <a:bodyPr>
            <a:normAutofit/>
          </a:bodyPr>
          <a:lstStyle/>
          <a:p>
            <a:pPr>
              <a:lnSpc>
                <a:spcPts val="2160"/>
              </a:lnSpc>
            </a:pPr>
            <a:r>
              <a:rPr lang="zh-CN" altLang="en-US" sz="1400" dirty="0"/>
              <a:t>最开始的时候：核心部件</a:t>
            </a:r>
            <a:endParaRPr lang="en-US" altLang="zh-CN" sz="1400" dirty="0"/>
          </a:p>
          <a:p>
            <a:pPr lvl="1">
              <a:lnSpc>
                <a:spcPts val="2160"/>
              </a:lnSpc>
            </a:pPr>
            <a:r>
              <a:rPr lang="en-US" altLang="zh-CN" sz="1287" dirty="0"/>
              <a:t>Nova</a:t>
            </a:r>
            <a:r>
              <a:rPr lang="zh-CN" altLang="en-US" sz="1287" dirty="0"/>
              <a:t>，</a:t>
            </a:r>
            <a:r>
              <a:rPr lang="en-US" altLang="zh-CN" sz="1287" dirty="0"/>
              <a:t>Swift</a:t>
            </a:r>
            <a:r>
              <a:rPr lang="zh-CN" altLang="en-US" sz="1287" dirty="0"/>
              <a:t>，</a:t>
            </a:r>
            <a:r>
              <a:rPr lang="en-US" altLang="zh-CN" sz="1287" dirty="0"/>
              <a:t>Glance</a:t>
            </a:r>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r>
              <a:rPr lang="zh-CN" altLang="en-US" sz="1400" dirty="0"/>
              <a:t>逐步发展：其他部件</a:t>
            </a:r>
            <a:endParaRPr lang="en-US" altLang="zh-CN" sz="1400" dirty="0"/>
          </a:p>
          <a:p>
            <a:pPr lvl="1">
              <a:lnSpc>
                <a:spcPts val="2160"/>
              </a:lnSpc>
            </a:pPr>
            <a:r>
              <a:rPr lang="zh-CN" altLang="en-US" sz="1287" b="1" dirty="0"/>
              <a:t>认证管理服务</a:t>
            </a:r>
            <a:r>
              <a:rPr lang="en-US" altLang="zh-CN" sz="1287" b="1" dirty="0"/>
              <a:t>Keystone</a:t>
            </a:r>
            <a:r>
              <a:rPr lang="zh-CN" altLang="en-US" sz="1287" b="1" dirty="0"/>
              <a:t>：用户或服务的验证或授权</a:t>
            </a:r>
            <a:endParaRPr lang="en-US" altLang="zh-CN" sz="1287" b="1" dirty="0"/>
          </a:p>
          <a:p>
            <a:pPr lvl="1">
              <a:lnSpc>
                <a:spcPts val="2160"/>
              </a:lnSpc>
            </a:pPr>
            <a:r>
              <a:rPr lang="zh-CN" altLang="en-US" sz="1287" b="1" dirty="0"/>
              <a:t>块存储服务</a:t>
            </a:r>
            <a:r>
              <a:rPr lang="en-US" altLang="zh-CN" sz="1287" b="1" dirty="0"/>
              <a:t>Cinder</a:t>
            </a:r>
          </a:p>
          <a:p>
            <a:pPr lvl="1">
              <a:lnSpc>
                <a:spcPts val="2160"/>
              </a:lnSpc>
            </a:pPr>
            <a:r>
              <a:rPr lang="zh-CN" altLang="en-US" sz="1287" b="1" dirty="0"/>
              <a:t>文件共享存储服务</a:t>
            </a:r>
            <a:r>
              <a:rPr lang="en-US" altLang="zh-CN" sz="1287" b="1" dirty="0"/>
              <a:t>Manila</a:t>
            </a:r>
          </a:p>
          <a:p>
            <a:pPr lvl="1">
              <a:lnSpc>
                <a:spcPts val="2160"/>
              </a:lnSpc>
            </a:pPr>
            <a:r>
              <a:rPr lang="zh-CN" altLang="en-US" sz="1287" b="1" dirty="0"/>
              <a:t>网络服务</a:t>
            </a:r>
            <a:r>
              <a:rPr lang="en-US" altLang="zh-CN" sz="1287" b="1" dirty="0"/>
              <a:t>Neutron</a:t>
            </a:r>
            <a:r>
              <a:rPr lang="zh-CN" altLang="en-US" sz="1287" b="1" dirty="0"/>
              <a:t>：提供网络即服务的功能</a:t>
            </a:r>
            <a:endParaRPr lang="en-US" altLang="zh-CN" sz="1287" b="1" dirty="0"/>
          </a:p>
          <a:p>
            <a:pPr lvl="1">
              <a:lnSpc>
                <a:spcPts val="2160"/>
              </a:lnSpc>
            </a:pPr>
            <a:r>
              <a:rPr lang="zh-CN" altLang="en-US" sz="1287" b="1" dirty="0"/>
              <a:t>计量服务</a:t>
            </a:r>
            <a:r>
              <a:rPr lang="en-US" altLang="zh-CN" sz="1287" b="1" dirty="0"/>
              <a:t>Telemetry</a:t>
            </a:r>
            <a:r>
              <a:rPr lang="zh-CN" altLang="en-US" sz="1287" b="1" dirty="0"/>
              <a:t>：计量租户资源使用率</a:t>
            </a:r>
            <a:endParaRPr lang="en-US" altLang="zh-CN" sz="1287" b="1" dirty="0"/>
          </a:p>
        </p:txBody>
      </p:sp>
      <p:grpSp>
        <p:nvGrpSpPr>
          <p:cNvPr id="17" name="组合 16"/>
          <p:cNvGrpSpPr/>
          <p:nvPr/>
        </p:nvGrpSpPr>
        <p:grpSpPr>
          <a:xfrm>
            <a:off x="2641600" y="1188138"/>
            <a:ext cx="5429250" cy="2683052"/>
            <a:chOff x="-431669" y="1639445"/>
            <a:chExt cx="8927969" cy="4232727"/>
          </a:xfrm>
        </p:grpSpPr>
        <p:sp>
          <p:nvSpPr>
            <p:cNvPr id="18" name="矩形 17"/>
            <p:cNvSpPr/>
            <p:nvPr/>
          </p:nvSpPr>
          <p:spPr>
            <a:xfrm>
              <a:off x="6648450" y="2128069"/>
              <a:ext cx="1847850" cy="102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计算服务（</a:t>
              </a:r>
              <a:r>
                <a:rPr lang="en-US" altLang="zh-CN" sz="1200" dirty="0"/>
                <a:t>Nova</a:t>
              </a:r>
              <a:r>
                <a:rPr lang="zh-CN" altLang="en-US" sz="1200" dirty="0"/>
                <a:t>）</a:t>
              </a:r>
              <a:endParaRPr lang="en-US" altLang="zh-CN" sz="1200" dirty="0"/>
            </a:p>
            <a:p>
              <a:pPr algn="ctr"/>
              <a:r>
                <a:rPr lang="zh-CN" altLang="en-US" sz="1200" dirty="0"/>
                <a:t>管理虚拟机</a:t>
              </a:r>
            </a:p>
          </p:txBody>
        </p:sp>
        <p:sp>
          <p:nvSpPr>
            <p:cNvPr id="19" name="矩形 18"/>
            <p:cNvSpPr/>
            <p:nvPr/>
          </p:nvSpPr>
          <p:spPr>
            <a:xfrm>
              <a:off x="6648450" y="4614094"/>
              <a:ext cx="1847850" cy="102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镜像管理组件（</a:t>
              </a:r>
              <a:r>
                <a:rPr lang="en-US" altLang="zh-CN" sz="1200" dirty="0"/>
                <a:t>Nova</a:t>
              </a:r>
              <a:r>
                <a:rPr lang="zh-CN" altLang="en-US" sz="1200" dirty="0"/>
                <a:t>）</a:t>
              </a:r>
              <a:endParaRPr lang="en-US" altLang="zh-CN" sz="1200" dirty="0"/>
            </a:p>
            <a:p>
              <a:pPr algn="ctr"/>
              <a:r>
                <a:rPr lang="zh-CN" altLang="en-US" sz="1200" dirty="0"/>
                <a:t>管理镜像</a:t>
              </a:r>
            </a:p>
          </p:txBody>
        </p:sp>
        <p:cxnSp>
          <p:nvCxnSpPr>
            <p:cNvPr id="20" name="直接箭头连接符 19"/>
            <p:cNvCxnSpPr>
              <a:stCxn id="18" idx="2"/>
              <a:endCxn id="19" idx="0"/>
            </p:cNvCxnSpPr>
            <p:nvPr/>
          </p:nvCxnSpPr>
          <p:spPr>
            <a:xfrm>
              <a:off x="7572375" y="3153553"/>
              <a:ext cx="0" cy="1460541"/>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76943" y="3500495"/>
              <a:ext cx="2128196" cy="712129"/>
            </a:xfrm>
            <a:prstGeom prst="rect">
              <a:avLst/>
            </a:prstGeom>
          </p:spPr>
          <p:txBody>
            <a:bodyPr wrap="square">
              <a:spAutoFit/>
            </a:bodyPr>
            <a:lstStyle/>
            <a:p>
              <a:pPr>
                <a:lnSpc>
                  <a:spcPts val="1440"/>
                </a:lnSpc>
              </a:pPr>
              <a:r>
                <a:rPr lang="zh-CN" altLang="en-US" sz="1200" dirty="0">
                  <a:solidFill>
                    <a:schemeClr val="tx1">
                      <a:lumMod val="75000"/>
                      <a:lumOff val="25000"/>
                    </a:schemeClr>
                  </a:solidFill>
                </a:rPr>
                <a:t>通过</a:t>
              </a:r>
              <a:r>
                <a:rPr lang="en-US" altLang="zh-CN" sz="1200" dirty="0">
                  <a:solidFill>
                    <a:schemeClr val="tx1">
                      <a:lumMod val="75000"/>
                      <a:lumOff val="25000"/>
                    </a:schemeClr>
                  </a:solidFill>
                </a:rPr>
                <a:t>Glance</a:t>
              </a:r>
              <a:r>
                <a:rPr lang="zh-CN" altLang="en-US" sz="1200" dirty="0">
                  <a:solidFill>
                    <a:schemeClr val="tx1">
                      <a:lumMod val="75000"/>
                      <a:lumOff val="25000"/>
                    </a:schemeClr>
                  </a:solidFill>
                </a:rPr>
                <a:t>创建和管理镜像快照</a:t>
              </a:r>
            </a:p>
          </p:txBody>
        </p:sp>
        <p:cxnSp>
          <p:nvCxnSpPr>
            <p:cNvPr id="22" name="直接箭头连接符 21"/>
            <p:cNvCxnSpPr>
              <a:endCxn id="24" idx="3"/>
            </p:cNvCxnSpPr>
            <p:nvPr/>
          </p:nvCxnSpPr>
          <p:spPr>
            <a:xfrm flipH="1">
              <a:off x="3048071" y="5126835"/>
              <a:ext cx="3600383" cy="2"/>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586148" y="5056926"/>
              <a:ext cx="2603515" cy="582650"/>
            </a:xfrm>
            <a:prstGeom prst="rect">
              <a:avLst/>
            </a:prstGeom>
          </p:spPr>
          <p:txBody>
            <a:bodyPr wrap="square">
              <a:spAutoFit/>
            </a:bodyPr>
            <a:lstStyle/>
            <a:p>
              <a:pPr>
                <a:lnSpc>
                  <a:spcPct val="150000"/>
                </a:lnSpc>
              </a:pPr>
              <a:r>
                <a:rPr lang="zh-CN" altLang="en-US" sz="1200" dirty="0">
                  <a:solidFill>
                    <a:schemeClr val="tx1">
                      <a:lumMod val="75000"/>
                      <a:lumOff val="25000"/>
                    </a:schemeClr>
                  </a:solidFill>
                </a:rPr>
                <a:t>通过</a:t>
              </a:r>
              <a:r>
                <a:rPr lang="en-US" altLang="zh-CN" sz="1200" dirty="0">
                  <a:solidFill>
                    <a:schemeClr val="tx1">
                      <a:lumMod val="75000"/>
                      <a:lumOff val="25000"/>
                    </a:schemeClr>
                  </a:solidFill>
                </a:rPr>
                <a:t>Swift</a:t>
              </a:r>
              <a:r>
                <a:rPr lang="zh-CN" altLang="en-US" sz="1200" dirty="0">
                  <a:solidFill>
                    <a:schemeClr val="tx1">
                      <a:lumMod val="75000"/>
                      <a:lumOff val="25000"/>
                    </a:schemeClr>
                  </a:solidFill>
                </a:rPr>
                <a:t>存储快照</a:t>
              </a:r>
            </a:p>
          </p:txBody>
        </p:sp>
        <p:sp>
          <p:nvSpPr>
            <p:cNvPr id="24" name="矩形 23"/>
            <p:cNvSpPr/>
            <p:nvPr/>
          </p:nvSpPr>
          <p:spPr>
            <a:xfrm>
              <a:off x="-431669" y="4381500"/>
              <a:ext cx="3479740" cy="14906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对象存储组件</a:t>
              </a:r>
              <a:endParaRPr lang="en-US" altLang="zh-CN" sz="1200" dirty="0">
                <a:solidFill>
                  <a:schemeClr val="tx1"/>
                </a:solidFill>
              </a:endParaRPr>
            </a:p>
            <a:p>
              <a:pPr algn="ctr"/>
              <a:r>
                <a:rPr lang="zh-CN" altLang="en-US" sz="1200" dirty="0">
                  <a:solidFill>
                    <a:schemeClr val="tx1"/>
                  </a:solidFill>
                </a:rPr>
                <a:t>（</a:t>
              </a:r>
              <a:r>
                <a:rPr lang="en-US" altLang="zh-CN" sz="1200" dirty="0">
                  <a:solidFill>
                    <a:schemeClr val="tx1"/>
                  </a:solidFill>
                </a:rPr>
                <a:t>Swift</a:t>
              </a:r>
              <a:r>
                <a:rPr lang="zh-CN" altLang="en-US" sz="1200" dirty="0">
                  <a:solidFill>
                    <a:schemeClr val="tx1"/>
                  </a:solidFill>
                </a:rPr>
                <a:t>）</a:t>
              </a:r>
              <a:endParaRPr lang="en-US" altLang="zh-CN" sz="1200" dirty="0">
                <a:solidFill>
                  <a:schemeClr val="tx1"/>
                </a:solidFill>
              </a:endParaRPr>
            </a:p>
            <a:p>
              <a:pPr algn="ctr"/>
              <a:r>
                <a:rPr lang="zh-CN" altLang="en-US" sz="1200" dirty="0">
                  <a:solidFill>
                    <a:schemeClr val="tx1"/>
                  </a:solidFill>
                </a:rPr>
                <a:t>用标准的硬件进行</a:t>
              </a:r>
              <a:r>
                <a:rPr lang="en-US" altLang="zh-CN" sz="1200" dirty="0">
                  <a:solidFill>
                    <a:schemeClr val="tx1"/>
                  </a:solidFill>
                </a:rPr>
                <a:t>PB</a:t>
              </a:r>
              <a:r>
                <a:rPr lang="zh-CN" altLang="en-US" sz="1200" dirty="0">
                  <a:solidFill>
                    <a:schemeClr val="tx1"/>
                  </a:solidFill>
                </a:rPr>
                <a:t>级的安全、可靠的存储</a:t>
              </a:r>
            </a:p>
          </p:txBody>
        </p:sp>
        <p:cxnSp>
          <p:nvCxnSpPr>
            <p:cNvPr id="25" name="直接箭头连接符 24"/>
            <p:cNvCxnSpPr>
              <a:endCxn id="18" idx="1"/>
            </p:cNvCxnSpPr>
            <p:nvPr/>
          </p:nvCxnSpPr>
          <p:spPr>
            <a:xfrm>
              <a:off x="2819399" y="2128069"/>
              <a:ext cx="3829051" cy="51274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任意多边形 25"/>
            <p:cNvSpPr/>
            <p:nvPr/>
          </p:nvSpPr>
          <p:spPr>
            <a:xfrm>
              <a:off x="2735460" y="2755901"/>
              <a:ext cx="3919339" cy="703547"/>
            </a:xfrm>
            <a:custGeom>
              <a:avLst/>
              <a:gdLst>
                <a:gd name="connsiteX0" fmla="*/ 0 w 3835400"/>
                <a:gd name="connsiteY0" fmla="*/ 863600 h 863600"/>
                <a:gd name="connsiteX1" fmla="*/ 1955800 w 3835400"/>
                <a:gd name="connsiteY1" fmla="*/ 228600 h 863600"/>
                <a:gd name="connsiteX2" fmla="*/ 3835400 w 3835400"/>
                <a:gd name="connsiteY2" fmla="*/ 0 h 863600"/>
              </a:gdLst>
              <a:ahLst/>
              <a:cxnLst>
                <a:cxn ang="0">
                  <a:pos x="connsiteX0" y="connsiteY0"/>
                </a:cxn>
                <a:cxn ang="0">
                  <a:pos x="connsiteX1" y="connsiteY1"/>
                </a:cxn>
                <a:cxn ang="0">
                  <a:pos x="connsiteX2" y="connsiteY2"/>
                </a:cxn>
              </a:cxnLst>
              <a:rect l="l" t="t" r="r" b="b"/>
              <a:pathLst>
                <a:path w="3835400" h="863600">
                  <a:moveTo>
                    <a:pt x="0" y="863600"/>
                  </a:moveTo>
                  <a:cubicBezTo>
                    <a:pt x="658283" y="618066"/>
                    <a:pt x="1316567" y="372533"/>
                    <a:pt x="1955800" y="228600"/>
                  </a:cubicBezTo>
                  <a:cubicBezTo>
                    <a:pt x="2595033" y="84667"/>
                    <a:pt x="3215216" y="42333"/>
                    <a:pt x="3835400" y="0"/>
                  </a:cubicBezTo>
                </a:path>
              </a:pathLst>
            </a:cu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27" name="矩形 26"/>
            <p:cNvSpPr/>
            <p:nvPr/>
          </p:nvSpPr>
          <p:spPr>
            <a:xfrm>
              <a:off x="3136488" y="2375561"/>
              <a:ext cx="3053175" cy="510288"/>
            </a:xfrm>
            <a:prstGeom prst="rect">
              <a:avLst/>
            </a:prstGeom>
          </p:spPr>
          <p:txBody>
            <a:bodyPr wrap="square">
              <a:spAutoFit/>
            </a:bodyPr>
            <a:lstStyle/>
            <a:p>
              <a:pPr>
                <a:lnSpc>
                  <a:spcPct val="150000"/>
                </a:lnSpc>
              </a:pPr>
              <a:r>
                <a:rPr lang="zh-CN" altLang="en-US" sz="1200" dirty="0">
                  <a:solidFill>
                    <a:schemeClr val="tx1">
                      <a:lumMod val="75000"/>
                      <a:lumOff val="25000"/>
                    </a:schemeClr>
                  </a:solidFill>
                </a:rPr>
                <a:t>通过</a:t>
              </a:r>
              <a:r>
                <a:rPr lang="en-US" altLang="zh-CN" sz="1200" dirty="0">
                  <a:solidFill>
                    <a:schemeClr val="tx1">
                      <a:lumMod val="75000"/>
                      <a:lumOff val="25000"/>
                    </a:schemeClr>
                  </a:solidFill>
                </a:rPr>
                <a:t>API</a:t>
              </a:r>
              <a:r>
                <a:rPr lang="zh-CN" altLang="en-US" sz="1200" dirty="0">
                  <a:solidFill>
                    <a:schemeClr val="tx1">
                      <a:lumMod val="75000"/>
                      <a:lumOff val="25000"/>
                    </a:schemeClr>
                  </a:solidFill>
                </a:rPr>
                <a:t>调用</a:t>
              </a:r>
              <a:r>
                <a:rPr lang="en-US" altLang="zh-CN" sz="1200" dirty="0" err="1">
                  <a:solidFill>
                    <a:schemeClr val="tx1">
                      <a:lumMod val="75000"/>
                      <a:lumOff val="25000"/>
                    </a:schemeClr>
                  </a:solidFill>
                </a:rPr>
                <a:t>openStack</a:t>
              </a:r>
              <a:endParaRPr lang="zh-CN" altLang="en-US" sz="1200" dirty="0">
                <a:solidFill>
                  <a:schemeClr val="tx1">
                    <a:lumMod val="75000"/>
                    <a:lumOff val="25000"/>
                  </a:schemeClr>
                </a:solidFill>
              </a:endParaRPr>
            </a:p>
          </p:txBody>
        </p:sp>
        <p:grpSp>
          <p:nvGrpSpPr>
            <p:cNvPr id="28" name="组合 27"/>
            <p:cNvGrpSpPr/>
            <p:nvPr/>
          </p:nvGrpSpPr>
          <p:grpSpPr>
            <a:xfrm>
              <a:off x="2024664" y="1639445"/>
              <a:ext cx="716796" cy="755573"/>
              <a:chOff x="2708033" y="2186810"/>
              <a:chExt cx="893075" cy="941388"/>
            </a:xfrm>
          </p:grpSpPr>
          <p:sp>
            <p:nvSpPr>
              <p:cNvPr id="35" name="Oval 6"/>
              <p:cNvSpPr>
                <a:spLocks noChangeArrowheads="1"/>
              </p:cNvSpPr>
              <p:nvPr/>
            </p:nvSpPr>
            <p:spPr bwMode="auto">
              <a:xfrm>
                <a:off x="2955992" y="2186810"/>
                <a:ext cx="396448" cy="460392"/>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sz="1200"/>
              </a:p>
            </p:txBody>
          </p:sp>
          <p:sp>
            <p:nvSpPr>
              <p:cNvPr id="36" name="Freeform 7"/>
              <p:cNvSpPr>
                <a:spLocks/>
              </p:cNvSpPr>
              <p:nvPr/>
            </p:nvSpPr>
            <p:spPr bwMode="auto">
              <a:xfrm>
                <a:off x="2708033" y="2684147"/>
                <a:ext cx="893075" cy="444051"/>
              </a:xfrm>
              <a:custGeom>
                <a:avLst/>
                <a:gdLst>
                  <a:gd name="T0" fmla="*/ 610 w 949"/>
                  <a:gd name="T1" fmla="*/ 0 h 472"/>
                  <a:gd name="T2" fmla="*/ 472 w 949"/>
                  <a:gd name="T3" fmla="*/ 398 h 472"/>
                  <a:gd name="T4" fmla="*/ 339 w 949"/>
                  <a:gd name="T5" fmla="*/ 0 h 472"/>
                  <a:gd name="T6" fmla="*/ 0 w 949"/>
                  <a:gd name="T7" fmla="*/ 472 h 472"/>
                  <a:gd name="T8" fmla="*/ 949 w 949"/>
                  <a:gd name="T9" fmla="*/ 472 h 472"/>
                  <a:gd name="T10" fmla="*/ 610 w 949"/>
                  <a:gd name="T11" fmla="*/ 0 h 472"/>
                </a:gdLst>
                <a:ahLst/>
                <a:cxnLst>
                  <a:cxn ang="0">
                    <a:pos x="T0" y="T1"/>
                  </a:cxn>
                  <a:cxn ang="0">
                    <a:pos x="T2" y="T3"/>
                  </a:cxn>
                  <a:cxn ang="0">
                    <a:pos x="T4" y="T5"/>
                  </a:cxn>
                  <a:cxn ang="0">
                    <a:pos x="T6" y="T7"/>
                  </a:cxn>
                  <a:cxn ang="0">
                    <a:pos x="T8" y="T9"/>
                  </a:cxn>
                  <a:cxn ang="0">
                    <a:pos x="T10" y="T11"/>
                  </a:cxn>
                </a:cxnLst>
                <a:rect l="0" t="0" r="r" b="b"/>
                <a:pathLst>
                  <a:path w="949" h="472">
                    <a:moveTo>
                      <a:pt x="610" y="0"/>
                    </a:moveTo>
                    <a:cubicBezTo>
                      <a:pt x="472" y="398"/>
                      <a:pt x="472" y="398"/>
                      <a:pt x="472" y="398"/>
                    </a:cubicBezTo>
                    <a:cubicBezTo>
                      <a:pt x="339" y="0"/>
                      <a:pt x="339" y="0"/>
                      <a:pt x="339" y="0"/>
                    </a:cubicBezTo>
                    <a:cubicBezTo>
                      <a:pt x="120" y="0"/>
                      <a:pt x="0" y="212"/>
                      <a:pt x="0" y="472"/>
                    </a:cubicBezTo>
                    <a:cubicBezTo>
                      <a:pt x="949" y="472"/>
                      <a:pt x="949" y="472"/>
                      <a:pt x="949" y="472"/>
                    </a:cubicBezTo>
                    <a:cubicBezTo>
                      <a:pt x="949" y="212"/>
                      <a:pt x="829" y="0"/>
                      <a:pt x="610"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sz="1200"/>
              </a:p>
            </p:txBody>
          </p:sp>
          <p:sp>
            <p:nvSpPr>
              <p:cNvPr id="37" name="Freeform 8"/>
              <p:cNvSpPr>
                <a:spLocks/>
              </p:cNvSpPr>
              <p:nvPr/>
            </p:nvSpPr>
            <p:spPr bwMode="auto">
              <a:xfrm>
                <a:off x="3087430" y="2682014"/>
                <a:ext cx="134280" cy="281351"/>
              </a:xfrm>
              <a:custGeom>
                <a:avLst/>
                <a:gdLst>
                  <a:gd name="T0" fmla="*/ 0 w 189"/>
                  <a:gd name="T1" fmla="*/ 99 h 396"/>
                  <a:gd name="T2" fmla="*/ 95 w 189"/>
                  <a:gd name="T3" fmla="*/ 396 h 396"/>
                  <a:gd name="T4" fmla="*/ 189 w 189"/>
                  <a:gd name="T5" fmla="*/ 99 h 396"/>
                  <a:gd name="T6" fmla="*/ 95 w 189"/>
                  <a:gd name="T7" fmla="*/ 0 h 396"/>
                  <a:gd name="T8" fmla="*/ 0 w 189"/>
                  <a:gd name="T9" fmla="*/ 99 h 396"/>
                </a:gdLst>
                <a:ahLst/>
                <a:cxnLst>
                  <a:cxn ang="0">
                    <a:pos x="T0" y="T1"/>
                  </a:cxn>
                  <a:cxn ang="0">
                    <a:pos x="T2" y="T3"/>
                  </a:cxn>
                  <a:cxn ang="0">
                    <a:pos x="T4" y="T5"/>
                  </a:cxn>
                  <a:cxn ang="0">
                    <a:pos x="T6" y="T7"/>
                  </a:cxn>
                  <a:cxn ang="0">
                    <a:pos x="T8" y="T9"/>
                  </a:cxn>
                </a:cxnLst>
                <a:rect l="0" t="0" r="r" b="b"/>
                <a:pathLst>
                  <a:path w="189" h="396">
                    <a:moveTo>
                      <a:pt x="0" y="99"/>
                    </a:moveTo>
                    <a:lnTo>
                      <a:pt x="95" y="396"/>
                    </a:lnTo>
                    <a:lnTo>
                      <a:pt x="189" y="99"/>
                    </a:lnTo>
                    <a:lnTo>
                      <a:pt x="95" y="0"/>
                    </a:lnTo>
                    <a:lnTo>
                      <a:pt x="0" y="9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200"/>
              </a:p>
            </p:txBody>
          </p:sp>
        </p:grpSp>
        <p:grpSp>
          <p:nvGrpSpPr>
            <p:cNvPr id="29" name="组合 28"/>
            <p:cNvGrpSpPr/>
            <p:nvPr/>
          </p:nvGrpSpPr>
          <p:grpSpPr>
            <a:xfrm>
              <a:off x="2018664" y="3003028"/>
              <a:ext cx="716796" cy="755573"/>
              <a:chOff x="1669682" y="2751382"/>
              <a:chExt cx="893075" cy="941388"/>
            </a:xfrm>
          </p:grpSpPr>
          <p:sp>
            <p:nvSpPr>
              <p:cNvPr id="32" name="Oval 6"/>
              <p:cNvSpPr>
                <a:spLocks noChangeArrowheads="1"/>
              </p:cNvSpPr>
              <p:nvPr/>
            </p:nvSpPr>
            <p:spPr bwMode="auto">
              <a:xfrm>
                <a:off x="1917639" y="2751382"/>
                <a:ext cx="396448" cy="460392"/>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sz="1200"/>
              </a:p>
            </p:txBody>
          </p:sp>
          <p:sp>
            <p:nvSpPr>
              <p:cNvPr id="33" name="Freeform 7"/>
              <p:cNvSpPr>
                <a:spLocks/>
              </p:cNvSpPr>
              <p:nvPr/>
            </p:nvSpPr>
            <p:spPr bwMode="auto">
              <a:xfrm>
                <a:off x="1669682" y="3248719"/>
                <a:ext cx="893075" cy="444051"/>
              </a:xfrm>
              <a:custGeom>
                <a:avLst/>
                <a:gdLst>
                  <a:gd name="T0" fmla="*/ 610 w 949"/>
                  <a:gd name="T1" fmla="*/ 0 h 472"/>
                  <a:gd name="T2" fmla="*/ 472 w 949"/>
                  <a:gd name="T3" fmla="*/ 398 h 472"/>
                  <a:gd name="T4" fmla="*/ 339 w 949"/>
                  <a:gd name="T5" fmla="*/ 0 h 472"/>
                  <a:gd name="T6" fmla="*/ 0 w 949"/>
                  <a:gd name="T7" fmla="*/ 472 h 472"/>
                  <a:gd name="T8" fmla="*/ 949 w 949"/>
                  <a:gd name="T9" fmla="*/ 472 h 472"/>
                  <a:gd name="T10" fmla="*/ 610 w 949"/>
                  <a:gd name="T11" fmla="*/ 0 h 472"/>
                </a:gdLst>
                <a:ahLst/>
                <a:cxnLst>
                  <a:cxn ang="0">
                    <a:pos x="T0" y="T1"/>
                  </a:cxn>
                  <a:cxn ang="0">
                    <a:pos x="T2" y="T3"/>
                  </a:cxn>
                  <a:cxn ang="0">
                    <a:pos x="T4" y="T5"/>
                  </a:cxn>
                  <a:cxn ang="0">
                    <a:pos x="T6" y="T7"/>
                  </a:cxn>
                  <a:cxn ang="0">
                    <a:pos x="T8" y="T9"/>
                  </a:cxn>
                  <a:cxn ang="0">
                    <a:pos x="T10" y="T11"/>
                  </a:cxn>
                </a:cxnLst>
                <a:rect l="0" t="0" r="r" b="b"/>
                <a:pathLst>
                  <a:path w="949" h="472">
                    <a:moveTo>
                      <a:pt x="610" y="0"/>
                    </a:moveTo>
                    <a:cubicBezTo>
                      <a:pt x="472" y="398"/>
                      <a:pt x="472" y="398"/>
                      <a:pt x="472" y="398"/>
                    </a:cubicBezTo>
                    <a:cubicBezTo>
                      <a:pt x="339" y="0"/>
                      <a:pt x="339" y="0"/>
                      <a:pt x="339" y="0"/>
                    </a:cubicBezTo>
                    <a:cubicBezTo>
                      <a:pt x="120" y="0"/>
                      <a:pt x="0" y="212"/>
                      <a:pt x="0" y="472"/>
                    </a:cubicBezTo>
                    <a:cubicBezTo>
                      <a:pt x="949" y="472"/>
                      <a:pt x="949" y="472"/>
                      <a:pt x="949" y="472"/>
                    </a:cubicBezTo>
                    <a:cubicBezTo>
                      <a:pt x="949" y="212"/>
                      <a:pt x="829" y="0"/>
                      <a:pt x="610"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sz="1200"/>
              </a:p>
            </p:txBody>
          </p:sp>
          <p:sp>
            <p:nvSpPr>
              <p:cNvPr id="34" name="Freeform 8"/>
              <p:cNvSpPr>
                <a:spLocks/>
              </p:cNvSpPr>
              <p:nvPr/>
            </p:nvSpPr>
            <p:spPr bwMode="auto">
              <a:xfrm>
                <a:off x="2049079" y="3246588"/>
                <a:ext cx="134280" cy="281350"/>
              </a:xfrm>
              <a:custGeom>
                <a:avLst/>
                <a:gdLst>
                  <a:gd name="T0" fmla="*/ 0 w 189"/>
                  <a:gd name="T1" fmla="*/ 99 h 396"/>
                  <a:gd name="T2" fmla="*/ 95 w 189"/>
                  <a:gd name="T3" fmla="*/ 396 h 396"/>
                  <a:gd name="T4" fmla="*/ 189 w 189"/>
                  <a:gd name="T5" fmla="*/ 99 h 396"/>
                  <a:gd name="T6" fmla="*/ 95 w 189"/>
                  <a:gd name="T7" fmla="*/ 0 h 396"/>
                  <a:gd name="T8" fmla="*/ 0 w 189"/>
                  <a:gd name="T9" fmla="*/ 99 h 396"/>
                </a:gdLst>
                <a:ahLst/>
                <a:cxnLst>
                  <a:cxn ang="0">
                    <a:pos x="T0" y="T1"/>
                  </a:cxn>
                  <a:cxn ang="0">
                    <a:pos x="T2" y="T3"/>
                  </a:cxn>
                  <a:cxn ang="0">
                    <a:pos x="T4" y="T5"/>
                  </a:cxn>
                  <a:cxn ang="0">
                    <a:pos x="T6" y="T7"/>
                  </a:cxn>
                  <a:cxn ang="0">
                    <a:pos x="T8" y="T9"/>
                  </a:cxn>
                </a:cxnLst>
                <a:rect l="0" t="0" r="r" b="b"/>
                <a:pathLst>
                  <a:path w="189" h="396">
                    <a:moveTo>
                      <a:pt x="0" y="99"/>
                    </a:moveTo>
                    <a:lnTo>
                      <a:pt x="95" y="396"/>
                    </a:lnTo>
                    <a:lnTo>
                      <a:pt x="189" y="99"/>
                    </a:lnTo>
                    <a:lnTo>
                      <a:pt x="95" y="0"/>
                    </a:lnTo>
                    <a:lnTo>
                      <a:pt x="0" y="9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200"/>
              </a:p>
            </p:txBody>
          </p:sp>
        </p:grpSp>
        <p:sp>
          <p:nvSpPr>
            <p:cNvPr id="30" name="矩形 29"/>
            <p:cNvSpPr/>
            <p:nvPr/>
          </p:nvSpPr>
          <p:spPr>
            <a:xfrm>
              <a:off x="1859395" y="2262720"/>
              <a:ext cx="1046766" cy="532782"/>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rPr>
                <a:t>用户</a:t>
              </a:r>
            </a:p>
          </p:txBody>
        </p:sp>
        <p:sp>
          <p:nvSpPr>
            <p:cNvPr id="31" name="矩形 30"/>
            <p:cNvSpPr/>
            <p:nvPr/>
          </p:nvSpPr>
          <p:spPr>
            <a:xfrm>
              <a:off x="1749531" y="3634270"/>
              <a:ext cx="1282334" cy="532782"/>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rPr>
                <a:t>管理员</a:t>
              </a:r>
            </a:p>
          </p:txBody>
        </p:sp>
      </p:grpSp>
      <p:sp>
        <p:nvSpPr>
          <p:cNvPr id="41" name="内容占位符 2"/>
          <p:cNvSpPr txBox="1">
            <a:spLocks/>
          </p:cNvSpPr>
          <p:nvPr/>
        </p:nvSpPr>
        <p:spPr>
          <a:xfrm>
            <a:off x="4567585" y="4000775"/>
            <a:ext cx="4049365" cy="1695175"/>
          </a:xfrm>
          <a:prstGeom prst="rect">
            <a:avLst/>
          </a:prstGeom>
        </p:spPr>
        <p:txBody>
          <a:bodyPr vert="horz" lIns="91440" tIns="45720" rIns="91440" bIns="45720" rtlCol="0">
            <a:normAutofit/>
          </a:bodyPr>
          <a:lstStyle>
            <a:lvl1pPr marL="128588" indent="-128588" algn="l" defTabSz="514350" rtl="0" eaLnBrk="1" latinLnBrk="0" hangingPunct="1">
              <a:lnSpc>
                <a:spcPts val="1620"/>
              </a:lnSpc>
              <a:spcBef>
                <a:spcPts val="563"/>
              </a:spcBef>
              <a:buFont typeface="Arial" panose="020B0604020202020204" pitchFamily="34" charset="0"/>
              <a:buChar char="•"/>
              <a:defRPr sz="1238" b="0" kern="1200">
                <a:solidFill>
                  <a:schemeClr val="tx1"/>
                </a:solidFill>
                <a:latin typeface="微软雅黑" panose="020B0503020204020204" pitchFamily="34" charset="-122"/>
                <a:ea typeface="微软雅黑" panose="020B0503020204020204" pitchFamily="34" charset="-122"/>
                <a:cs typeface="+mn-cs"/>
              </a:defRPr>
            </a:lvl1pPr>
            <a:lvl2pPr marL="38576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2pPr>
            <a:lvl3pPr marL="64293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3pPr>
            <a:lvl4pPr marL="900113"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4pPr>
            <a:lvl5pPr marL="1157288" indent="-128588" algn="l" defTabSz="514350" rtl="0" eaLnBrk="1" latinLnBrk="0" hangingPunct="1">
              <a:lnSpc>
                <a:spcPts val="1620"/>
              </a:lnSpc>
              <a:spcBef>
                <a:spcPts val="281"/>
              </a:spcBef>
              <a:buFont typeface="Arial" panose="020B0604020202020204" pitchFamily="34" charset="0"/>
              <a:buChar char="•"/>
              <a:defRPr sz="1125" b="0" kern="1200">
                <a:solidFill>
                  <a:schemeClr val="tx1"/>
                </a:solidFill>
                <a:latin typeface="微软雅黑" panose="020B0503020204020204" pitchFamily="34" charset="-122"/>
                <a:ea typeface="微软雅黑" panose="020B0503020204020204" pitchFamily="34" charset="-122"/>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ts val="2160"/>
              </a:lnSpc>
            </a:pPr>
            <a:endParaRPr lang="en-US" altLang="zh-CN" sz="1400" dirty="0"/>
          </a:p>
          <a:p>
            <a:pPr lvl="1">
              <a:lnSpc>
                <a:spcPts val="2160"/>
              </a:lnSpc>
            </a:pPr>
            <a:r>
              <a:rPr lang="zh-CN" altLang="en-US" sz="1287" b="1" dirty="0"/>
              <a:t>编排服务</a:t>
            </a:r>
            <a:r>
              <a:rPr lang="en-US" altLang="zh-CN" sz="1287" b="1" dirty="0"/>
              <a:t>Heat</a:t>
            </a:r>
            <a:r>
              <a:rPr lang="zh-CN" altLang="en-US" sz="1287" b="1" dirty="0"/>
              <a:t>：</a:t>
            </a:r>
            <a:r>
              <a:rPr lang="en-US" altLang="zh-CN" sz="1287" b="1" dirty="0" err="1"/>
              <a:t>openstack</a:t>
            </a:r>
            <a:r>
              <a:rPr lang="zh-CN" altLang="en-US" sz="1287" b="1" dirty="0"/>
              <a:t>开发者</a:t>
            </a:r>
            <a:endParaRPr lang="en-US" altLang="zh-CN" sz="1287" b="1" dirty="0"/>
          </a:p>
          <a:p>
            <a:pPr lvl="1">
              <a:lnSpc>
                <a:spcPts val="2160"/>
              </a:lnSpc>
            </a:pPr>
            <a:r>
              <a:rPr lang="zh-CN" altLang="en-US" sz="1287" b="1" dirty="0"/>
              <a:t>仪表盘服务</a:t>
            </a:r>
            <a:r>
              <a:rPr lang="en-US" altLang="zh-CN" sz="1287" b="1" dirty="0"/>
              <a:t>Horizon</a:t>
            </a:r>
            <a:r>
              <a:rPr lang="zh-CN" altLang="en-US" sz="1287" b="1" dirty="0"/>
              <a:t>：无状态无数据的</a:t>
            </a:r>
            <a:r>
              <a:rPr lang="en-US" altLang="zh-CN" sz="1287" b="1" dirty="0"/>
              <a:t>web</a:t>
            </a:r>
            <a:r>
              <a:rPr lang="zh-CN" altLang="en-US" sz="1287" b="1" dirty="0"/>
              <a:t>应用</a:t>
            </a:r>
            <a:endParaRPr lang="en-US" altLang="zh-CN" sz="1287" b="1" dirty="0"/>
          </a:p>
          <a:p>
            <a:pPr lvl="1">
              <a:lnSpc>
                <a:spcPts val="2160"/>
              </a:lnSpc>
            </a:pPr>
            <a:r>
              <a:rPr lang="zh-CN" altLang="en-US" sz="1287" b="1" dirty="0"/>
              <a:t>消息队列：中心化的消息交换器</a:t>
            </a:r>
            <a:endParaRPr lang="en-US" altLang="zh-CN" sz="1287" b="1" dirty="0"/>
          </a:p>
          <a:p>
            <a:pPr lvl="1">
              <a:lnSpc>
                <a:spcPts val="2160"/>
              </a:lnSpc>
            </a:pPr>
            <a:r>
              <a:rPr lang="zh-CN" altLang="en-US" sz="1287" b="1" dirty="0"/>
              <a:t>数据库：构建时和运行时状态信息</a:t>
            </a:r>
            <a:endParaRPr lang="en-US" altLang="zh-CN" sz="1287" b="1" dirty="0"/>
          </a:p>
        </p:txBody>
      </p:sp>
      <p:sp>
        <p:nvSpPr>
          <p:cNvPr id="42" name="文本框 41"/>
          <p:cNvSpPr txBox="1"/>
          <p:nvPr/>
        </p:nvSpPr>
        <p:spPr>
          <a:xfrm>
            <a:off x="4508133" y="6097455"/>
            <a:ext cx="4108817" cy="369332"/>
          </a:xfrm>
          <a:prstGeom prst="rect">
            <a:avLst/>
          </a:prstGeom>
          <a:solidFill>
            <a:srgbClr val="FF0000"/>
          </a:solidFill>
        </p:spPr>
        <p:txBody>
          <a:bodyPr wrap="none" rtlCol="0">
            <a:spAutoFit/>
          </a:bodyPr>
          <a:lstStyle/>
          <a:p>
            <a:r>
              <a:rPr lang="zh-CN" altLang="en-US" dirty="0">
                <a:solidFill>
                  <a:schemeClr val="bg1"/>
                </a:solidFill>
              </a:rPr>
              <a:t>文件存储、对象存储、块存储的异同？</a:t>
            </a:r>
          </a:p>
        </p:txBody>
      </p:sp>
      <p:sp>
        <p:nvSpPr>
          <p:cNvPr id="43" name="灯片编号占位符 42"/>
          <p:cNvSpPr>
            <a:spLocks noGrp="1"/>
          </p:cNvSpPr>
          <p:nvPr>
            <p:ph type="sldNum" sz="quarter" idx="12"/>
          </p:nvPr>
        </p:nvSpPr>
        <p:spPr/>
        <p:txBody>
          <a:bodyPr/>
          <a:lstStyle/>
          <a:p>
            <a:fld id="{BABF2E31-B6D9-4E75-B361-BBD7240E05ED}" type="slidenum">
              <a:rPr lang="zh-CN" altLang="en-US" smtClean="0"/>
              <a:t>8</a:t>
            </a:fld>
            <a:endParaRPr lang="zh-CN" altLang="en-US"/>
          </a:p>
        </p:txBody>
      </p:sp>
    </p:spTree>
    <p:extLst>
      <p:ext uri="{BB962C8B-B14F-4D97-AF65-F5344CB8AC3E}">
        <p14:creationId xmlns:p14="http://schemas.microsoft.com/office/powerpoint/2010/main" val="145628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5" cy="649110"/>
          </a:xfrm>
        </p:spPr>
        <p:txBody>
          <a:bodyPr>
            <a:normAutofit/>
          </a:bodyPr>
          <a:lstStyle/>
          <a:p>
            <a:r>
              <a:rPr lang="zh-CN" altLang="en-US" sz="2700" dirty="0">
                <a:solidFill>
                  <a:srgbClr val="FF0000"/>
                </a:solidFill>
              </a:rPr>
              <a:t>简介</a:t>
            </a:r>
            <a:r>
              <a:rPr lang="en-US" altLang="zh-CN" sz="2700" dirty="0">
                <a:solidFill>
                  <a:srgbClr val="FF0000"/>
                </a:solidFill>
              </a:rPr>
              <a:t>——</a:t>
            </a:r>
            <a:r>
              <a:rPr lang="zh-CN" altLang="en-US" sz="2700" dirty="0">
                <a:solidFill>
                  <a:srgbClr val="FF0000"/>
                </a:solidFill>
              </a:rPr>
              <a:t>参考架构</a:t>
            </a:r>
          </a:p>
        </p:txBody>
      </p:sp>
      <p:sp>
        <p:nvSpPr>
          <p:cNvPr id="3" name="内容占位符 2"/>
          <p:cNvSpPr>
            <a:spLocks noGrp="1"/>
          </p:cNvSpPr>
          <p:nvPr>
            <p:ph idx="1"/>
          </p:nvPr>
        </p:nvSpPr>
        <p:spPr>
          <a:xfrm>
            <a:off x="420456" y="1188138"/>
            <a:ext cx="8196494" cy="5183188"/>
          </a:xfrm>
        </p:spPr>
        <p:txBody>
          <a:bodyPr>
            <a:normAutofit/>
          </a:bodyPr>
          <a:lstStyle/>
          <a:p>
            <a:pPr>
              <a:lnSpc>
                <a:spcPts val="2160"/>
              </a:lnSpc>
            </a:pPr>
            <a:r>
              <a:rPr lang="zh-CN" altLang="en-US" sz="1400" dirty="0"/>
              <a:t>分层后的组件</a:t>
            </a: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400" dirty="0"/>
          </a:p>
          <a:p>
            <a:pPr>
              <a:lnSpc>
                <a:spcPts val="2160"/>
              </a:lnSpc>
            </a:pPr>
            <a:endParaRPr lang="en-US" altLang="zh-CN" sz="1287" dirty="0"/>
          </a:p>
        </p:txBody>
      </p:sp>
      <p:sp>
        <p:nvSpPr>
          <p:cNvPr id="43" name="灯片编号占位符 42"/>
          <p:cNvSpPr>
            <a:spLocks noGrp="1"/>
          </p:cNvSpPr>
          <p:nvPr>
            <p:ph type="sldNum" sz="quarter" idx="12"/>
          </p:nvPr>
        </p:nvSpPr>
        <p:spPr/>
        <p:txBody>
          <a:bodyPr/>
          <a:lstStyle/>
          <a:p>
            <a:fld id="{BABF2E31-B6D9-4E75-B361-BBD7240E05ED}" type="slidenum">
              <a:rPr lang="zh-CN" altLang="en-US" smtClean="0"/>
              <a:t>9</a:t>
            </a:fld>
            <a:endParaRPr lang="zh-CN" altLang="en-US"/>
          </a:p>
        </p:txBody>
      </p:sp>
      <p:pic>
        <p:nvPicPr>
          <p:cNvPr id="4" name="图片 3">
            <a:extLst>
              <a:ext uri="{FF2B5EF4-FFF2-40B4-BE49-F238E27FC236}">
                <a16:creationId xmlns:a16="http://schemas.microsoft.com/office/drawing/2014/main" id="{F728006A-BABE-4401-9D15-C0E66EEAB18C}"/>
              </a:ext>
            </a:extLst>
          </p:cNvPr>
          <p:cNvPicPr>
            <a:picLocks noChangeAspect="1"/>
          </p:cNvPicPr>
          <p:nvPr/>
        </p:nvPicPr>
        <p:blipFill>
          <a:blip r:embed="rId2"/>
          <a:stretch>
            <a:fillRect/>
          </a:stretch>
        </p:blipFill>
        <p:spPr>
          <a:xfrm>
            <a:off x="394336" y="2041802"/>
            <a:ext cx="8353749" cy="3475860"/>
          </a:xfrm>
          <a:prstGeom prst="rect">
            <a:avLst/>
          </a:prstGeom>
        </p:spPr>
      </p:pic>
    </p:spTree>
    <p:extLst>
      <p:ext uri="{BB962C8B-B14F-4D97-AF65-F5344CB8AC3E}">
        <p14:creationId xmlns:p14="http://schemas.microsoft.com/office/powerpoint/2010/main" val="1917722965"/>
      </p:ext>
    </p:extLst>
  </p:cSld>
  <p:clrMapOvr>
    <a:masterClrMapping/>
  </p:clrMapOvr>
</p:sld>
</file>

<file path=ppt/theme/theme1.xml><?xml version="1.0" encoding="utf-8"?>
<a:theme xmlns:a="http://schemas.openxmlformats.org/drawingml/2006/main" name="主题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B8DB95A0-2633-4BE4-9069-1E9444E50C27}" vid="{A89F7D16-3FA8-4572-8E18-A6D429B238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3512</TotalTime>
  <Words>3629</Words>
  <Application>Microsoft Office PowerPoint</Application>
  <PresentationFormat>全屏显示(4:3)</PresentationFormat>
  <Paragraphs>555</Paragraphs>
  <Slides>48</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Huawei Sans</vt:lpstr>
      <vt:lpstr>等线</vt:lpstr>
      <vt:lpstr>黑体</vt:lpstr>
      <vt:lpstr>微软雅黑</vt:lpstr>
      <vt:lpstr>Arial</vt:lpstr>
      <vt:lpstr>Calibri</vt:lpstr>
      <vt:lpstr>主题1</vt:lpstr>
      <vt:lpstr>OpenStack开源虚拟化平台</vt:lpstr>
      <vt:lpstr>Openstack是什么？**********</vt:lpstr>
      <vt:lpstr>Openstack——云计算操作系统（1）</vt:lpstr>
      <vt:lpstr>Openstack——云计算操作系统（2）</vt:lpstr>
      <vt:lpstr>目 录</vt:lpstr>
      <vt:lpstr>简介——概述</vt:lpstr>
      <vt:lpstr>简介——设计理念</vt:lpstr>
      <vt:lpstr>简介——参考架构</vt:lpstr>
      <vt:lpstr>简介——参考架构</vt:lpstr>
      <vt:lpstr>简介——虚拟机创建过程</vt:lpstr>
      <vt:lpstr>简介——计算和存储、网络、镜像服务交互</vt:lpstr>
      <vt:lpstr>简介——计算和存储、网络、镜像服务交互</vt:lpstr>
      <vt:lpstr>简介——架构设计</vt:lpstr>
      <vt:lpstr>简介——架构设计</vt:lpstr>
      <vt:lpstr>简介——架构设计</vt:lpstr>
      <vt:lpstr>简介——物理部署示例</vt:lpstr>
      <vt:lpstr>简介——四种节点</vt:lpstr>
      <vt:lpstr>简介——物理部署模型-估算</vt:lpstr>
      <vt:lpstr>目 录</vt:lpstr>
      <vt:lpstr>部署——DevOps</vt:lpstr>
      <vt:lpstr>部署——DevOps和Openstack</vt:lpstr>
      <vt:lpstr>部署——Ansible</vt:lpstr>
      <vt:lpstr>部署——OpenStack Ansible</vt:lpstr>
      <vt:lpstr>Map of OpenStack Projects</vt:lpstr>
      <vt:lpstr>目 录</vt:lpstr>
      <vt:lpstr>云控制器</vt:lpstr>
      <vt:lpstr>云控制器——Keystone</vt:lpstr>
      <vt:lpstr>云控制器——Nova管理组件及API</vt:lpstr>
      <vt:lpstr>云控制器——Nova管理组件及API</vt:lpstr>
      <vt:lpstr>云控制器——Nova管理组件及API</vt:lpstr>
      <vt:lpstr>云控制器——其他服务</vt:lpstr>
      <vt:lpstr>目 录</vt:lpstr>
      <vt:lpstr>计算节点——Hypervisor</vt:lpstr>
      <vt:lpstr>计算节点——Magnum</vt:lpstr>
      <vt:lpstr>计算节点——Nova相关概念（1）</vt:lpstr>
      <vt:lpstr>计算节点——Nova相关概念（2）</vt:lpstr>
      <vt:lpstr>计算节点——Nova单元</vt:lpstr>
      <vt:lpstr>计算节点——使用多种Hypervisor</vt:lpstr>
      <vt:lpstr>计算节点——Nova操作</vt:lpstr>
      <vt:lpstr>目 录</vt:lpstr>
      <vt:lpstr>存储节点——Cinder</vt:lpstr>
      <vt:lpstr>存储节点——Cinder</vt:lpstr>
      <vt:lpstr>目 录</vt:lpstr>
      <vt:lpstr>网络节点——Neutron</vt:lpstr>
      <vt:lpstr>网络节点——虚拟网络VLAN实现</vt:lpstr>
      <vt:lpstr>网络节点——虚拟网络VLAN实现</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OpenStack开源虚拟化平台</dc:title>
  <dc:creator>lcynju</dc:creator>
  <cp:lastModifiedBy>. Mallory</cp:lastModifiedBy>
  <cp:revision>132</cp:revision>
  <dcterms:created xsi:type="dcterms:W3CDTF">2020-08-31T04:36:31Z</dcterms:created>
  <dcterms:modified xsi:type="dcterms:W3CDTF">2021-10-26T13:58:28Z</dcterms:modified>
</cp:coreProperties>
</file>